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60" r:id="rId3"/>
    <p:sldId id="261" r:id="rId4"/>
    <p:sldId id="375" r:id="rId5"/>
    <p:sldId id="376" r:id="rId6"/>
    <p:sldId id="377" r:id="rId7"/>
    <p:sldId id="380" r:id="rId8"/>
    <p:sldId id="386" r:id="rId9"/>
    <p:sldId id="381" r:id="rId10"/>
    <p:sldId id="385" r:id="rId11"/>
    <p:sldId id="378" r:id="rId12"/>
    <p:sldId id="379" r:id="rId13"/>
    <p:sldId id="389" r:id="rId14"/>
    <p:sldId id="394" r:id="rId15"/>
    <p:sldId id="382" r:id="rId16"/>
    <p:sldId id="383" r:id="rId17"/>
    <p:sldId id="384" r:id="rId18"/>
    <p:sldId id="404" r:id="rId19"/>
    <p:sldId id="395" r:id="rId20"/>
    <p:sldId id="397" r:id="rId21"/>
    <p:sldId id="387" r:id="rId22"/>
    <p:sldId id="388" r:id="rId23"/>
    <p:sldId id="390" r:id="rId24"/>
    <p:sldId id="391" r:id="rId25"/>
    <p:sldId id="392" r:id="rId26"/>
    <p:sldId id="393" r:id="rId27"/>
    <p:sldId id="399" r:id="rId28"/>
    <p:sldId id="400" r:id="rId29"/>
    <p:sldId id="401" r:id="rId30"/>
    <p:sldId id="402" r:id="rId31"/>
    <p:sldId id="405" r:id="rId32"/>
    <p:sldId id="406" r:id="rId33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D5E8"/>
    <a:srgbClr val="D1E9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32"/>
    <p:restoredTop sz="88699"/>
  </p:normalViewPr>
  <p:slideViewPr>
    <p:cSldViewPr snapToGrid="0">
      <p:cViewPr varScale="1">
        <p:scale>
          <a:sx n="112" d="100"/>
          <a:sy n="112" d="100"/>
        </p:scale>
        <p:origin x="12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A712D2-500C-BF48-A8B2-E9BC70F1DE58}" type="datetimeFigureOut">
              <a:t>2025/12/19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8B8B0-68B0-B44E-A8DF-DE81500CD4E0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51649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8B8B0-68B0-B44E-A8DF-DE81500CD4E0}" type="slidenum">
              <a:rPr lang="en-US" altLang="zh-CN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510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h_t=\textnormal{tanh}(W_{hh} \textnormal{tanh}(W_{hh} h_{t-2}+w_{xh}x_{t-2})+w_{xh}x_{t-1})</a:t>
            </a:r>
          </a:p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8B8B0-68B0-B44E-A8DF-DE81500CD4E0}" type="slidenum">
              <a:t>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89294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8B8B0-68B0-B44E-A8DF-DE81500CD4E0}" type="slidenum">
              <a:rPr lang="en-CN"/>
              <a:t>21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34528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8B8B0-68B0-B44E-A8DF-DE81500CD4E0}" type="slidenum">
              <a:rPr lang="en-CN"/>
              <a:t>26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59674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8B8B0-68B0-B44E-A8DF-DE81500CD4E0}" type="slidenum">
              <a:rPr lang="en-CN"/>
              <a:t>29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321686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8B8B0-68B0-B44E-A8DF-DE81500CD4E0}" type="slidenum">
              <a:rPr lang="en-US" altLang="zh-CN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382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8B8B0-68B0-B44E-A8DF-DE81500CD4E0}" type="slidenum">
              <a:rPr lang="en-US" altLang="zh-CN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8404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191E2-9974-F44B-D5BD-F3DA6E71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9578FA-CB88-1C22-06A0-5AB90EE6D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1687F-7451-AD3C-D434-B0B65D9AC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4A71C-B065-3B1E-729E-73E5ABCD2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C2BB79-C84C-1398-397E-D5CBAE532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0167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0D1F6-37A8-1A09-7EE0-163CA04F2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2E0355-8C32-907E-8EE7-6532CD628E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FC1DA-4BA4-1FE6-0DBC-F35CDDC4C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8B90B-4446-DD50-1366-0C0EE7B18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E0C36-275E-B45D-8750-69CB5DCC8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42344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F439BB-2079-5127-BFD5-ACA28255CB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E2D1AC-46D6-718D-F8B4-5DFB3B0400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93334-E1C1-0C60-E872-A46EDA07D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ADE38-7EC0-96B5-396C-DAC82C477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14CA1-9D83-CF0C-6A3F-EF8556D0F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64115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47017-09B4-0F12-0525-1DD4FE3D3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9715B-1ED8-4F79-1B5A-16473D6BF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A6F29-3AD0-3EC8-82C2-ECFD3502B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813EB-EDF3-DAAB-9E03-6DBA4E8EC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755A5-ACAA-7F53-449D-AE925D2C1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44455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8EFEE-FC38-B3E8-624D-FDF38EB6A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3CC8B-096B-CC5A-4554-5BF70231A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E466D-5673-525D-F92B-1D09F65FD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767B8-8092-D2B3-A011-5B9B7569B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C21C4-302E-302B-A7A7-FA8F44B43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59090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967A0-C7E4-D560-B96C-BAD815542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C8B01-5119-E4C2-C599-0685E61DB7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AA5B78-D9A6-2C85-34B5-AD12030BD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E1B6D-18AC-75FC-9614-CEA6637D2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E62D28-CD3A-21C2-7087-F2EB91909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43C22B-1704-6E28-F0AF-3EB1D4760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7710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09C52-C246-0D3C-6F60-91820E38C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89B755-ADC6-4299-D0C5-A728A7C606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8E1139-78E1-663F-9AC5-B14ABDD47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7A5D23-DF51-194C-DF63-39DA5A11C3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5C949D-F0C3-2883-EDA0-4AD127F6C8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692915-C7E9-078A-E133-EF7546D2D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A18B03-85C7-E5F6-2385-F0B5EAF2A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7D931E-6981-9A8E-CDDE-989A2D0C4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08193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6DF97-784C-1097-4857-8B8193C8E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185F6E-1660-C195-2024-986A845F1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5EF5-00A6-7952-C424-9F2BD7B52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18F1BB-70F4-676A-7DF3-566B25710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09735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8FA576-B26A-82B5-1EC6-5C5572E9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91D705-63F5-A5EC-8A47-9439C2EFE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1F810C-B7C8-8F9A-0667-EE552567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28395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ECCE6-5BC1-1862-15BE-1AB572B7C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F58CD-3411-82BD-0C4B-6A333D193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DA446E-2E73-EFD4-072B-30F231427B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7A7FEC-333D-C81D-4B2F-CB268DE44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61FCF-CACE-941D-69EA-614430B36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8E261-A27D-CA1C-3B02-9FBB41C1D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4363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E5F86-FEF2-3DA0-675F-76EBB6F03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67D315-A039-4749-4FF3-1B0778D4E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3E3C3-6AB4-CCAD-C83A-A486A706E2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DC8CF4-214B-1A3B-E885-2A2E62CD8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2BB93-67BD-BDC3-41CB-106CA2097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887A7-C9DE-4184-3151-0D1ED6CA4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35430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B79CAE-6F38-6408-A189-8609EE998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C7CBA4-CCC3-85BC-706B-C3D76BAEE5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D83DE-BCA5-7083-06AB-0D260E725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782A6A-3AE6-AC48-8AA0-D6C574175820}" type="datetimeFigureOut">
              <a:t>2025/12/19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6182D-A000-AF87-185A-3A25DE5149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6E84B-C119-8F08-08B6-5BE0425C8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B1168F-C5A9-C241-95FC-B06A9C833975}" type="slidenum"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99355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camthink.ai/zh-Hans/docs/neoedge-ng4500-series/application-guide/object-detection/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agazine.sebastianraschka.com/p/understanding-and-coding-self-attention" TargetMode="Externa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83C59-E31E-6334-3ED4-258821A004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AIAA 5047</a:t>
            </a:r>
            <a:br>
              <a:rPr lang="en-US"/>
            </a:br>
            <a:r>
              <a:rPr lang="en-US"/>
              <a:t>Responsible AI</a:t>
            </a:r>
            <a:br>
              <a:rPr lang="en-US"/>
            </a:br>
            <a:r>
              <a:rPr lang="en-US"/>
              <a:t>202</a:t>
            </a:r>
            <a:r>
              <a:rPr lang="en-US" altLang="zh-CN"/>
              <a:t>5</a:t>
            </a:r>
            <a:r>
              <a:rPr lang="en-US"/>
              <a:t> Fall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3193AC-018D-2C48-F6E1-3FE7D9E81A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/>
              <a:t>Sihong Xie, AI Thrust, Information Hub</a:t>
            </a:r>
          </a:p>
          <a:p>
            <a:r>
              <a:rPr lang="en-US" sz="3200" i="1">
                <a:solidFill>
                  <a:srgbClr val="AC8E68"/>
                </a:solidFill>
              </a:rPr>
              <a:t>Lecture </a:t>
            </a:r>
            <a:r>
              <a:rPr lang="en-US" altLang="zh-CN" sz="3200" i="1">
                <a:solidFill>
                  <a:srgbClr val="AC8E68"/>
                </a:solidFill>
              </a:rPr>
              <a:t>2</a:t>
            </a:r>
            <a:endParaRPr lang="en-US" sz="3200" i="1">
              <a:solidFill>
                <a:srgbClr val="AC8E68"/>
              </a:solidFill>
            </a:endParaRPr>
          </a:p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W2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201,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9-11:50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AM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F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539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FBC36-3DA7-628F-FFC9-3370E600F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ADF395C-D1E0-69FC-36C9-C78A307E0C9D}"/>
              </a:ext>
            </a:extLst>
          </p:cNvPr>
          <p:cNvSpPr/>
          <p:nvPr/>
        </p:nvSpPr>
        <p:spPr>
          <a:xfrm>
            <a:off x="7613073" y="926643"/>
            <a:ext cx="3857563" cy="1683327"/>
          </a:xfrm>
          <a:prstGeom prst="roundRect">
            <a:avLst>
              <a:gd name="adj" fmla="val 7633"/>
            </a:avLst>
          </a:prstGeom>
          <a:solidFill>
            <a:schemeClr val="tx2">
              <a:lumMod val="10000"/>
              <a:lumOff val="90000"/>
              <a:alpha val="20835"/>
            </a:schemeClr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85B1F32-4C1E-FBAA-7EE3-2CF1FCE59FED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9218" name="Picture 2" descr="Understanding The Self-Attention Mechanism">
            <a:extLst>
              <a:ext uri="{FF2B5EF4-FFF2-40B4-BE49-F238E27FC236}">
                <a16:creationId xmlns:a16="http://schemas.microsoft.com/office/drawing/2014/main" id="{DC48F093-ECCD-DAA2-65E2-DDC1C0E55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94" y="1023788"/>
            <a:ext cx="6190444" cy="303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BC7D8C3-729B-3EC9-CC76-52B54466B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63359"/>
            <a:ext cx="5992091" cy="28410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A71836-00C5-35F6-DBD5-0C08089A89BC}"/>
              </a:ext>
            </a:extLst>
          </p:cNvPr>
          <p:cNvSpPr txBox="1"/>
          <p:nvPr/>
        </p:nvSpPr>
        <p:spPr>
          <a:xfrm>
            <a:off x="7852063" y="1003649"/>
            <a:ext cx="33493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att.shape=[B,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nh,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T]</a:t>
            </a:r>
          </a:p>
          <a:p>
            <a:endParaRPr lang="en-US" alt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v.shape=[B,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nh,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hs]</a:t>
            </a:r>
          </a:p>
          <a:p>
            <a:endParaRPr 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(att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@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v).shape=[B,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nh,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hs]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BAB8AB-5CD3-CE72-46F9-AE755E726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286" y="4207488"/>
            <a:ext cx="10701373" cy="2841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DB03786-EB67-7C4F-A01F-89AC8B0566FD}"/>
              </a:ext>
            </a:extLst>
          </p:cNvPr>
          <p:cNvSpPr/>
          <p:nvPr/>
        </p:nvSpPr>
        <p:spPr>
          <a:xfrm>
            <a:off x="2966041" y="4787037"/>
            <a:ext cx="2750457" cy="28330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[B,</a:t>
            </a:r>
            <a:r>
              <a:rPr lang="zh-CN" altLang="en-US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hs]</a:t>
            </a:r>
            <a:endParaRPr lang="en-CN" sz="1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510D5B-F3E4-D091-F678-BFBF874EEFA2}"/>
              </a:ext>
            </a:extLst>
          </p:cNvPr>
          <p:cNvSpPr/>
          <p:nvPr/>
        </p:nvSpPr>
        <p:spPr>
          <a:xfrm>
            <a:off x="2966041" y="5222493"/>
            <a:ext cx="2750457" cy="28330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[B,</a:t>
            </a:r>
            <a:r>
              <a:rPr lang="zh-CN" altLang="en-US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hs]</a:t>
            </a:r>
            <a:endParaRPr lang="en-CN" sz="1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1652B5-E408-F63E-30B7-D4B279F8E271}"/>
              </a:ext>
            </a:extLst>
          </p:cNvPr>
          <p:cNvSpPr/>
          <p:nvPr/>
        </p:nvSpPr>
        <p:spPr>
          <a:xfrm>
            <a:off x="2966041" y="6160782"/>
            <a:ext cx="2750457" cy="28330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[B,</a:t>
            </a:r>
            <a:r>
              <a:rPr lang="zh-CN" altLang="en-US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hs]</a:t>
            </a:r>
            <a:endParaRPr lang="en-CN" sz="1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C526845-D094-35A6-E82D-12EE6395BF28}"/>
              </a:ext>
            </a:extLst>
          </p:cNvPr>
          <p:cNvCxnSpPr/>
          <p:nvPr/>
        </p:nvCxnSpPr>
        <p:spPr>
          <a:xfrm>
            <a:off x="4341269" y="5683482"/>
            <a:ext cx="0" cy="36368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ight Brace 17">
            <a:extLst>
              <a:ext uri="{FF2B5EF4-FFF2-40B4-BE49-F238E27FC236}">
                <a16:creationId xmlns:a16="http://schemas.microsoft.com/office/drawing/2014/main" id="{0734932F-F4BB-DCE1-27BA-286F75D847CA}"/>
              </a:ext>
            </a:extLst>
          </p:cNvPr>
          <p:cNvSpPr/>
          <p:nvPr/>
        </p:nvSpPr>
        <p:spPr>
          <a:xfrm>
            <a:off x="5995563" y="4787037"/>
            <a:ext cx="249373" cy="165705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A7B753-78E5-AE91-E044-83AAF1311DC7}"/>
              </a:ext>
            </a:extLst>
          </p:cNvPr>
          <p:cNvSpPr/>
          <p:nvPr/>
        </p:nvSpPr>
        <p:spPr>
          <a:xfrm>
            <a:off x="6743371" y="4787037"/>
            <a:ext cx="2750457" cy="165705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[B,</a:t>
            </a:r>
            <a:r>
              <a:rPr lang="zh-CN" altLang="en-US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nh</a:t>
            </a:r>
            <a:r>
              <a:rPr lang="zh-CN" altLang="en-US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* </a:t>
            </a:r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hs]=[B,</a:t>
            </a:r>
            <a:r>
              <a:rPr lang="zh-CN" altLang="en-US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C]</a:t>
            </a:r>
            <a:endParaRPr lang="en-CN" sz="1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1501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1BB05-5742-ADE3-EF7E-6556F188F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4DD37-E8B7-97EC-7BAE-32E1B95CB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6"/>
            <a:ext cx="10714463" cy="5477078"/>
          </a:xfrm>
        </p:spPr>
        <p:txBody>
          <a:bodyPr>
            <a:normAutofit lnSpcReduction="10000"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Residual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connections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x=MSA(x)+x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x=MLP(x)+x</a:t>
            </a: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Intuitions: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layer,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if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mapping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unnecessary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token,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just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that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mapping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zero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push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input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next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Mapping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from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[9, 11, 19, 21]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[10, 12, 18, 20]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hard,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but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from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[9, 11, 19, 21]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residual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[-1,-1,1,1]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much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easier.</a:t>
            </a: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Why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it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necessary?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Allow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information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directly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forward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next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level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without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MSA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MLP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(which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just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b="1" i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learned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zero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mapping).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Allow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gradients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(of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loss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function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supervision)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directly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backprop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earlier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layers,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without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many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multiplications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eventual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gradient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explosion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vanishing.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1AD80F0-03A3-0B76-D62A-F3C5256BF673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354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7BE93-9863-AA47-FAD9-F677E8113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39F46-BF65-4238-4180-A55A3EDC9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6"/>
            <a:ext cx="10759688" cy="5477078"/>
          </a:xfrm>
        </p:spPr>
        <p:txBody>
          <a:bodyPr>
            <a:normAutofit lnSpcReduction="10000"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 normalization</a:t>
            </a:r>
          </a:p>
          <a:p>
            <a:pPr marL="0" indent="0">
              <a:buNone/>
            </a:pPr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Intuitions: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 all neurons at the same layer, the “scale” of their activations should remain about the same as the input.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After going through many layers, the scale of activations should remain about the same.</a:t>
            </a: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Why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it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necessary?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If several layers enlarge or shrink the activation scales dramatically, there is the so-called “saturation of 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softmax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 and consequently the “vanishing gradient” issue.</a:t>
            </a:r>
          </a:p>
          <a:p>
            <a:pPr marL="914400" lvl="2" indent="0">
              <a:buNone/>
            </a:pP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&gt;&gt;&gt; a=</a:t>
            </a:r>
            <a:r>
              <a:rPr lang="en-US" altLang="zh-CN" sz="14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torch.tensor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([1.,2.,3.])</a:t>
            </a:r>
          </a:p>
          <a:p>
            <a:pPr marL="914400" lvl="2" indent="0">
              <a:buNone/>
            </a:pP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&gt;&gt;&gt; b=</a:t>
            </a:r>
            <a:r>
              <a:rPr lang="en-US" altLang="zh-CN" sz="14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torch.tensor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([10.,20.,30.])</a:t>
            </a:r>
          </a:p>
          <a:p>
            <a:pPr marL="914400" lvl="2" indent="0">
              <a:buNone/>
            </a:pP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&gt;&gt;&gt; </a:t>
            </a:r>
            <a:r>
              <a:rPr lang="en-US" altLang="zh-CN" sz="14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softmax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(a)</a:t>
            </a:r>
          </a:p>
          <a:p>
            <a:pPr marL="914400" lvl="2" indent="0">
              <a:buNone/>
            </a:pP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tensor([0.0900, 0.2447, 0.6652])</a:t>
            </a:r>
          </a:p>
          <a:p>
            <a:pPr marL="914400" lvl="2" indent="0">
              <a:buNone/>
            </a:pP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&gt;&gt;&gt; </a:t>
            </a:r>
            <a:r>
              <a:rPr lang="en-US" altLang="zh-CN" sz="14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softmax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(b)</a:t>
            </a:r>
          </a:p>
          <a:p>
            <a:pPr marL="914400" lvl="2" indent="0">
              <a:buNone/>
            </a:pP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tensor([2.0611e-09, 4.5398e-05, 9.9995e-01])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C98AF3E-F760-AB33-3E94-AAE72C331C43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 dirty="0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7170" name="Picture 2" descr="Layer Normalization (LN) and Batch Normalization (BN). | Download  Scientific Diagram">
            <a:extLst>
              <a:ext uri="{FF2B5EF4-FFF2-40B4-BE49-F238E27FC236}">
                <a16:creationId xmlns:a16="http://schemas.microsoft.com/office/drawing/2014/main" id="{AA16EB90-B4E4-6A09-378D-31AB508A33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1972" y="113622"/>
            <a:ext cx="5729281" cy="210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Understanding the Sigmoid Function in Logistic Regression: Mapping Inputs  to Probabilities">
            <a:extLst>
              <a:ext uri="{FF2B5EF4-FFF2-40B4-BE49-F238E27FC236}">
                <a16:creationId xmlns:a16="http://schemas.microsoft.com/office/drawing/2014/main" id="{A7256848-D61C-3A8F-EC19-F85516B28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511" y="4941410"/>
            <a:ext cx="2556696" cy="1702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6811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06ABD-4069-A86B-8827-61AB840BF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6FDA3D4-5D3A-5221-35BC-6BEDFFD3A0D6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BC83F79-CAC9-DF06-C796-A6DA3BEBA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6"/>
            <a:ext cx="10714463" cy="3159306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Prepare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training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validation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Load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raw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texts.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Use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existing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encoder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turn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text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token</a:t>
            </a:r>
            <a:b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into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indices.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Save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binary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files.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Sample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batch: randomly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Picture 3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BBF2A00A-C930-17CA-14BD-AB18A2183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1" y="3628490"/>
            <a:ext cx="7546521" cy="29362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BF1E30-E8BF-B73B-5E40-0EEBAC884083}"/>
              </a:ext>
            </a:extLst>
          </p:cNvPr>
          <p:cNvSpPr/>
          <p:nvPr/>
        </p:nvSpPr>
        <p:spPr>
          <a:xfrm>
            <a:off x="359229" y="4786103"/>
            <a:ext cx="3505200" cy="228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922FD1F8-0A83-F167-2EB9-CC5B50CC7BF6}"/>
              </a:ext>
            </a:extLst>
          </p:cNvPr>
          <p:cNvSpPr/>
          <p:nvPr/>
        </p:nvSpPr>
        <p:spPr>
          <a:xfrm rot="5400000">
            <a:off x="1928406" y="4190409"/>
            <a:ext cx="366841" cy="350519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D0A2BF-7502-9315-0789-F52FB7F162CB}"/>
              </a:ext>
            </a:extLst>
          </p:cNvPr>
          <p:cNvSpPr txBox="1"/>
          <p:nvPr/>
        </p:nvSpPr>
        <p:spPr>
          <a:xfrm>
            <a:off x="1424169" y="6195408"/>
            <a:ext cx="1375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/>
              <a:t>Total tokens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60AA9E0D-1AA6-DA14-1963-95479AFDB8B8}"/>
              </a:ext>
            </a:extLst>
          </p:cNvPr>
          <p:cNvSpPr/>
          <p:nvPr/>
        </p:nvSpPr>
        <p:spPr>
          <a:xfrm rot="16200000">
            <a:off x="3505006" y="4107329"/>
            <a:ext cx="283420" cy="43542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393910-309C-4FA9-EA31-A703E17B89CC}"/>
              </a:ext>
            </a:extLst>
          </p:cNvPr>
          <p:cNvSpPr txBox="1"/>
          <p:nvPr/>
        </p:nvSpPr>
        <p:spPr>
          <a:xfrm>
            <a:off x="3285444" y="3771343"/>
            <a:ext cx="1226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block_size</a:t>
            </a:r>
            <a:endParaRPr lang="en-C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583662-E328-5328-9985-D223309B2180}"/>
              </a:ext>
            </a:extLst>
          </p:cNvPr>
          <p:cNvSpPr/>
          <p:nvPr/>
        </p:nvSpPr>
        <p:spPr>
          <a:xfrm>
            <a:off x="359227" y="4514846"/>
            <a:ext cx="424543" cy="228600"/>
          </a:xfrm>
          <a:prstGeom prst="rect">
            <a:avLst/>
          </a:prstGeom>
          <a:solidFill>
            <a:schemeClr val="accent2">
              <a:lumMod val="40000"/>
              <a:lumOff val="60000"/>
              <a:alpha val="6773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400" b="1">
                <a:solidFill>
                  <a:schemeClr val="tx1"/>
                </a:solidFill>
              </a:rPr>
              <a:t>x</a:t>
            </a:r>
            <a:r>
              <a:rPr lang="en-CN" sz="1400" b="1" baseline="-250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2001A3-A888-0EB3-A604-B54CD6A1F489}"/>
              </a:ext>
            </a:extLst>
          </p:cNvPr>
          <p:cNvSpPr/>
          <p:nvPr/>
        </p:nvSpPr>
        <p:spPr>
          <a:xfrm>
            <a:off x="941159" y="4514846"/>
            <a:ext cx="424543" cy="228600"/>
          </a:xfrm>
          <a:prstGeom prst="rect">
            <a:avLst/>
          </a:prstGeom>
          <a:solidFill>
            <a:schemeClr val="accent2">
              <a:lumMod val="40000"/>
              <a:lumOff val="60000"/>
              <a:alpha val="6773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CN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x</a:t>
            </a:r>
            <a:r>
              <a:rPr lang="en-CN" sz="1400" b="1" baseline="-25000">
                <a:solidFill>
                  <a:prstClr val="black"/>
                </a:solidFill>
                <a:latin typeface="Aptos" panose="02110004020202020204"/>
              </a:rPr>
              <a:t>2</a:t>
            </a:r>
            <a:endParaRPr lang="en-C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5299E2A-EC60-0D61-94BD-2FFF6D0D93D9}"/>
              </a:ext>
            </a:extLst>
          </p:cNvPr>
          <p:cNvSpPr/>
          <p:nvPr/>
        </p:nvSpPr>
        <p:spPr>
          <a:xfrm>
            <a:off x="2027010" y="4514846"/>
            <a:ext cx="424543" cy="228600"/>
          </a:xfrm>
          <a:prstGeom prst="rect">
            <a:avLst/>
          </a:prstGeom>
          <a:solidFill>
            <a:schemeClr val="accent2">
              <a:lumMod val="40000"/>
              <a:lumOff val="60000"/>
              <a:alpha val="6773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CN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x</a:t>
            </a:r>
            <a:r>
              <a:rPr lang="en-CN" sz="1400" b="1" baseline="-25000">
                <a:solidFill>
                  <a:prstClr val="black"/>
                </a:solidFill>
                <a:latin typeface="Aptos" panose="02110004020202020204"/>
              </a:rPr>
              <a:t>3</a:t>
            </a:r>
            <a:endParaRPr lang="en-C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FCCE53E-4D83-5D29-BA4B-1C41987C409E}"/>
              </a:ext>
            </a:extLst>
          </p:cNvPr>
          <p:cNvSpPr/>
          <p:nvPr/>
        </p:nvSpPr>
        <p:spPr>
          <a:xfrm>
            <a:off x="2860901" y="4514846"/>
            <a:ext cx="424543" cy="228600"/>
          </a:xfrm>
          <a:prstGeom prst="rect">
            <a:avLst/>
          </a:prstGeom>
          <a:solidFill>
            <a:schemeClr val="accent2">
              <a:lumMod val="40000"/>
              <a:lumOff val="60000"/>
              <a:alpha val="6773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CN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x</a:t>
            </a:r>
            <a:r>
              <a:rPr lang="en-CN" sz="1400" b="1" baseline="-25000">
                <a:solidFill>
                  <a:prstClr val="black"/>
                </a:solidFill>
                <a:latin typeface="Aptos" panose="02110004020202020204"/>
              </a:rPr>
              <a:t>4</a:t>
            </a:r>
            <a:endParaRPr lang="en-C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B919D2-E1B2-01D4-881C-3722620CB008}"/>
              </a:ext>
            </a:extLst>
          </p:cNvPr>
          <p:cNvSpPr/>
          <p:nvPr/>
        </p:nvSpPr>
        <p:spPr>
          <a:xfrm>
            <a:off x="431006" y="4236766"/>
            <a:ext cx="424543" cy="228600"/>
          </a:xfrm>
          <a:prstGeom prst="rect">
            <a:avLst/>
          </a:prstGeom>
          <a:solidFill>
            <a:schemeClr val="accent3">
              <a:lumMod val="40000"/>
              <a:lumOff val="60000"/>
              <a:alpha val="6773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400" b="1">
                <a:solidFill>
                  <a:schemeClr val="tx1"/>
                </a:solidFill>
              </a:rPr>
              <a:t>y</a:t>
            </a:r>
            <a:r>
              <a:rPr lang="en-CN" sz="1400" b="1" baseline="-250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CB1ADF-E228-4DB8-8451-7F7A653B8E09}"/>
              </a:ext>
            </a:extLst>
          </p:cNvPr>
          <p:cNvSpPr/>
          <p:nvPr/>
        </p:nvSpPr>
        <p:spPr>
          <a:xfrm>
            <a:off x="1012938" y="4236766"/>
            <a:ext cx="424543" cy="228600"/>
          </a:xfrm>
          <a:prstGeom prst="rect">
            <a:avLst/>
          </a:prstGeom>
          <a:solidFill>
            <a:schemeClr val="accent3">
              <a:lumMod val="40000"/>
              <a:lumOff val="60000"/>
              <a:alpha val="6773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CN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y</a:t>
            </a:r>
            <a:r>
              <a:rPr lang="en-CN" sz="1400" b="1" baseline="-25000">
                <a:solidFill>
                  <a:prstClr val="black"/>
                </a:solidFill>
                <a:latin typeface="Aptos" panose="02110004020202020204"/>
              </a:rPr>
              <a:t>2</a:t>
            </a:r>
            <a:endParaRPr lang="en-C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1E0361-A8B1-336B-4CCF-77D10E71A08E}"/>
              </a:ext>
            </a:extLst>
          </p:cNvPr>
          <p:cNvSpPr/>
          <p:nvPr/>
        </p:nvSpPr>
        <p:spPr>
          <a:xfrm>
            <a:off x="2098789" y="4236766"/>
            <a:ext cx="424543" cy="228600"/>
          </a:xfrm>
          <a:prstGeom prst="rect">
            <a:avLst/>
          </a:prstGeom>
          <a:solidFill>
            <a:schemeClr val="accent3">
              <a:lumMod val="40000"/>
              <a:lumOff val="60000"/>
              <a:alpha val="6773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CN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y</a:t>
            </a:r>
            <a:r>
              <a:rPr lang="en-CN" sz="1400" b="1" baseline="-25000">
                <a:solidFill>
                  <a:prstClr val="black"/>
                </a:solidFill>
                <a:latin typeface="Aptos" panose="02110004020202020204"/>
              </a:rPr>
              <a:t>3</a:t>
            </a:r>
            <a:endParaRPr lang="en-C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E9DEE77-83C0-0BA1-D04F-C30750B15CB4}"/>
              </a:ext>
            </a:extLst>
          </p:cNvPr>
          <p:cNvSpPr/>
          <p:nvPr/>
        </p:nvSpPr>
        <p:spPr>
          <a:xfrm>
            <a:off x="2932680" y="4236766"/>
            <a:ext cx="424543" cy="228600"/>
          </a:xfrm>
          <a:prstGeom prst="rect">
            <a:avLst/>
          </a:prstGeom>
          <a:solidFill>
            <a:schemeClr val="accent3">
              <a:lumMod val="40000"/>
              <a:lumOff val="60000"/>
              <a:alpha val="6773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CN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y</a:t>
            </a:r>
            <a:r>
              <a:rPr lang="en-CN" sz="1400" b="1" baseline="-25000">
                <a:solidFill>
                  <a:prstClr val="black"/>
                </a:solidFill>
                <a:latin typeface="Aptos" panose="02110004020202020204"/>
              </a:rPr>
              <a:t>4</a:t>
            </a:r>
            <a:endParaRPr lang="en-C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2B7F0A-9A67-E3E2-F422-BAA9C1684F2B}"/>
              </a:ext>
            </a:extLst>
          </p:cNvPr>
          <p:cNvSpPr txBox="1"/>
          <p:nvPr/>
        </p:nvSpPr>
        <p:spPr>
          <a:xfrm>
            <a:off x="1365702" y="3608448"/>
            <a:ext cx="1497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batch_size</a:t>
            </a:r>
            <a:r>
              <a:rPr lang="en-US" dirty="0"/>
              <a:t>=4</a:t>
            </a:r>
            <a:endParaRPr lang="en-CN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477BA19-C4BC-A692-74CE-1EF9ACCB6AE9}"/>
              </a:ext>
            </a:extLst>
          </p:cNvPr>
          <p:cNvCxnSpPr/>
          <p:nvPr/>
        </p:nvCxnSpPr>
        <p:spPr>
          <a:xfrm>
            <a:off x="359227" y="4508910"/>
            <a:ext cx="0" cy="7326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3A406D5-218C-FA16-906F-0036837B1A56}"/>
              </a:ext>
            </a:extLst>
          </p:cNvPr>
          <p:cNvCxnSpPr/>
          <p:nvPr/>
        </p:nvCxnSpPr>
        <p:spPr>
          <a:xfrm>
            <a:off x="941159" y="4514846"/>
            <a:ext cx="0" cy="7326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1887A01-152F-9348-5470-5CF670A20FF9}"/>
              </a:ext>
            </a:extLst>
          </p:cNvPr>
          <p:cNvCxnSpPr/>
          <p:nvPr/>
        </p:nvCxnSpPr>
        <p:spPr>
          <a:xfrm>
            <a:off x="2024741" y="4527070"/>
            <a:ext cx="0" cy="7326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4000C8A-2AA2-D4C1-D71A-34AD5E30AB6A}"/>
              </a:ext>
            </a:extLst>
          </p:cNvPr>
          <p:cNvCxnSpPr/>
          <p:nvPr/>
        </p:nvCxnSpPr>
        <p:spPr>
          <a:xfrm>
            <a:off x="2860901" y="4527070"/>
            <a:ext cx="0" cy="7326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EAF4A4A-3E25-20A8-4947-0676E75473C0}"/>
              </a:ext>
            </a:extLst>
          </p:cNvPr>
          <p:cNvSpPr/>
          <p:nvPr/>
        </p:nvSpPr>
        <p:spPr>
          <a:xfrm>
            <a:off x="3439888" y="4777297"/>
            <a:ext cx="424543" cy="228600"/>
          </a:xfrm>
          <a:prstGeom prst="rect">
            <a:avLst/>
          </a:prstGeom>
          <a:pattFill prst="wdDnDiag">
            <a:fgClr>
              <a:schemeClr val="accent3">
                <a:lumMod val="40000"/>
                <a:lumOff val="6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6E3C724-BAC9-EFAC-2879-C1C3B6648265}"/>
              </a:ext>
            </a:extLst>
          </p:cNvPr>
          <p:cNvSpPr txBox="1"/>
          <p:nvPr/>
        </p:nvSpPr>
        <p:spPr>
          <a:xfrm>
            <a:off x="130628" y="5259686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/>
              <a:t>i=1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F7FDB34-8189-DF88-6F16-C179FDDBD419}"/>
              </a:ext>
            </a:extLst>
          </p:cNvPr>
          <p:cNvSpPr txBox="1"/>
          <p:nvPr/>
        </p:nvSpPr>
        <p:spPr>
          <a:xfrm>
            <a:off x="698144" y="5259686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/>
              <a:t>i=2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CC04211-0D9D-EF35-B238-62D6D4F6734F}"/>
              </a:ext>
            </a:extLst>
          </p:cNvPr>
          <p:cNvSpPr txBox="1"/>
          <p:nvPr/>
        </p:nvSpPr>
        <p:spPr>
          <a:xfrm>
            <a:off x="1774286" y="5259686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/>
              <a:t>i=3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16375A3-277C-8B72-4479-B3DC1CAD9FDA}"/>
              </a:ext>
            </a:extLst>
          </p:cNvPr>
          <p:cNvSpPr txBox="1"/>
          <p:nvPr/>
        </p:nvSpPr>
        <p:spPr>
          <a:xfrm>
            <a:off x="2656529" y="5259686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/>
              <a:t>i=4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537CB4-676D-F82D-D2AD-1BF1E82A5D17}"/>
              </a:ext>
            </a:extLst>
          </p:cNvPr>
          <p:cNvSpPr txBox="1"/>
          <p:nvPr/>
        </p:nvSpPr>
        <p:spPr>
          <a:xfrm>
            <a:off x="6096000" y="312447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Load part (not all) of the file to memory.</a:t>
            </a:r>
            <a:endParaRPr lang="en-CN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6253DDB-B3D9-5BBE-F504-2D305C731B00}"/>
              </a:ext>
            </a:extLst>
          </p:cNvPr>
          <p:cNvCxnSpPr/>
          <p:nvPr/>
        </p:nvCxnSpPr>
        <p:spPr>
          <a:xfrm flipH="1">
            <a:off x="6096000" y="3516086"/>
            <a:ext cx="2057400" cy="11130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A computer screen shot of text&#10;&#10;AI-generated content may be incorrect.">
            <a:extLst>
              <a:ext uri="{FF2B5EF4-FFF2-40B4-BE49-F238E27FC236}">
                <a16:creationId xmlns:a16="http://schemas.microsoft.com/office/drawing/2014/main" id="{1B5CA303-62B8-E9AA-BB3F-D6124D820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313" y="609776"/>
            <a:ext cx="4612460" cy="210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943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6E79D4-6D66-C907-30EC-9660158D1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A4B5D-92D0-7982-8E89-EB17D1384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6"/>
            <a:ext cx="10714463" cy="5477078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Inference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1C86599-D939-8B0A-341A-44B69116A2BB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65B43C-7B11-4375-BAB2-EEACF6FDF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914" y="1326914"/>
            <a:ext cx="7772400" cy="49537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8072CE1-4B0A-448A-5999-A4B811E43AC9}"/>
              </a:ext>
            </a:extLst>
          </p:cNvPr>
          <p:cNvSpPr/>
          <p:nvPr/>
        </p:nvSpPr>
        <p:spPr>
          <a:xfrm>
            <a:off x="569687" y="2048355"/>
            <a:ext cx="2750457" cy="101237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AD6627-50A7-C241-643A-D8F31130C602}"/>
              </a:ext>
            </a:extLst>
          </p:cNvPr>
          <p:cNvSpPr txBox="1"/>
          <p:nvPr/>
        </p:nvSpPr>
        <p:spPr>
          <a:xfrm>
            <a:off x="633315" y="2256409"/>
            <a:ext cx="25785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idx_cond.shape</a:t>
            </a:r>
            <a:b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=[batch_size,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block_size]</a:t>
            </a:r>
            <a:endParaRPr lang="en-CN" sz="16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Left Arrow 7">
            <a:extLst>
              <a:ext uri="{FF2B5EF4-FFF2-40B4-BE49-F238E27FC236}">
                <a16:creationId xmlns:a16="http://schemas.microsoft.com/office/drawing/2014/main" id="{3E7A1B8F-C63A-7ED5-3E64-053CD7DF205A}"/>
              </a:ext>
            </a:extLst>
          </p:cNvPr>
          <p:cNvSpPr/>
          <p:nvPr/>
        </p:nvSpPr>
        <p:spPr>
          <a:xfrm rot="16200000">
            <a:off x="1667329" y="3328870"/>
            <a:ext cx="555172" cy="332797"/>
          </a:xfrm>
          <a:prstGeom prst="lef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36960D-B4C6-C31D-DA9F-6240B672D406}"/>
              </a:ext>
            </a:extLst>
          </p:cNvPr>
          <p:cNvSpPr txBox="1"/>
          <p:nvPr/>
        </p:nvSpPr>
        <p:spPr>
          <a:xfrm>
            <a:off x="180797" y="3299297"/>
            <a:ext cx="151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Transformer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F3677D-893F-8C38-720E-C2106957B136}"/>
              </a:ext>
            </a:extLst>
          </p:cNvPr>
          <p:cNvSpPr/>
          <p:nvPr/>
        </p:nvSpPr>
        <p:spPr>
          <a:xfrm>
            <a:off x="569686" y="3875277"/>
            <a:ext cx="2750457" cy="11110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473172-D3A9-0ADB-4B6B-FA2F85C4E488}"/>
              </a:ext>
            </a:extLst>
          </p:cNvPr>
          <p:cNvSpPr txBox="1"/>
          <p:nvPr/>
        </p:nvSpPr>
        <p:spPr>
          <a:xfrm>
            <a:off x="2442753" y="3150467"/>
            <a:ext cx="1141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Take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b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final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row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6D8FE2-65DB-B299-450D-904A7FDFB13C}"/>
              </a:ext>
            </a:extLst>
          </p:cNvPr>
          <p:cNvSpPr txBox="1"/>
          <p:nvPr/>
        </p:nvSpPr>
        <p:spPr>
          <a:xfrm>
            <a:off x="633315" y="4107621"/>
            <a:ext cx="23865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logits.shape</a:t>
            </a:r>
            <a:b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=[batch_size,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voc_size]</a:t>
            </a:r>
            <a:endParaRPr lang="en-CN" sz="16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Left Arrow 13">
            <a:extLst>
              <a:ext uri="{FF2B5EF4-FFF2-40B4-BE49-F238E27FC236}">
                <a16:creationId xmlns:a16="http://schemas.microsoft.com/office/drawing/2014/main" id="{4F621D6E-020D-0AA0-C0F6-2A36D55A8797}"/>
              </a:ext>
            </a:extLst>
          </p:cNvPr>
          <p:cNvSpPr/>
          <p:nvPr/>
        </p:nvSpPr>
        <p:spPr>
          <a:xfrm rot="16200000">
            <a:off x="1667329" y="5259236"/>
            <a:ext cx="555172" cy="332797"/>
          </a:xfrm>
          <a:prstGeom prst="lef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4EBED7-5F35-196E-86DE-4C9DE19AAABB}"/>
              </a:ext>
            </a:extLst>
          </p:cNvPr>
          <p:cNvSpPr txBox="1"/>
          <p:nvPr/>
        </p:nvSpPr>
        <p:spPr>
          <a:xfrm>
            <a:off x="402000" y="5102468"/>
            <a:ext cx="1332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Find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top-k</a:t>
            </a:r>
            <a:b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per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row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FCDF7B-9275-195D-8EDC-51D7BF9B3FF1}"/>
              </a:ext>
            </a:extLst>
          </p:cNvPr>
          <p:cNvSpPr txBox="1"/>
          <p:nvPr/>
        </p:nvSpPr>
        <p:spPr>
          <a:xfrm>
            <a:off x="2442753" y="5075840"/>
            <a:ext cx="10021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Sample</a:t>
            </a:r>
            <a:br>
              <a:rPr lang="en-CN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probs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FFABD11-93EB-08F1-F39A-820F92E0539C}"/>
              </a:ext>
            </a:extLst>
          </p:cNvPr>
          <p:cNvSpPr/>
          <p:nvPr/>
        </p:nvSpPr>
        <p:spPr>
          <a:xfrm>
            <a:off x="569686" y="5792764"/>
            <a:ext cx="2750457" cy="28330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idx_next.shape=batch_size</a:t>
            </a:r>
            <a:endParaRPr lang="en-CN" sz="1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609558C-C0F0-0B8C-A9B7-BB6B854F3D2D}"/>
              </a:ext>
            </a:extLst>
          </p:cNvPr>
          <p:cNvCxnSpPr/>
          <p:nvPr/>
        </p:nvCxnSpPr>
        <p:spPr>
          <a:xfrm flipH="1">
            <a:off x="3124200" y="3875277"/>
            <a:ext cx="1349829" cy="5247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B42DD55-DE86-5B33-3BD9-A640C7AF0007}"/>
              </a:ext>
            </a:extLst>
          </p:cNvPr>
          <p:cNvCxnSpPr>
            <a:cxnSpLocks/>
          </p:cNvCxnSpPr>
          <p:nvPr/>
        </p:nvCxnSpPr>
        <p:spPr>
          <a:xfrm flipH="1">
            <a:off x="3211906" y="5399005"/>
            <a:ext cx="1262123" cy="5031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73D3F4-24A7-E6CD-DB56-D6C6DF13A77C}"/>
              </a:ext>
            </a:extLst>
          </p:cNvPr>
          <p:cNvCxnSpPr>
            <a:cxnSpLocks/>
            <a:endCxn id="6" idx="3"/>
          </p:cNvCxnSpPr>
          <p:nvPr/>
        </p:nvCxnSpPr>
        <p:spPr>
          <a:xfrm flipH="1" flipV="1">
            <a:off x="3211906" y="2548797"/>
            <a:ext cx="1219716" cy="6014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16493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E20210-4B5E-EFEF-1812-E110F0231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A1053-517A-E030-6324-1451536A8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6"/>
            <a:ext cx="10714463" cy="881557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Motivations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CNN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difficulty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modeling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long-range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dependencies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well.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BEDA8C1-2DEE-1F68-B1FB-05D85B09BF4F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ViT: vision 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0242" name="Picture 2" descr="Tiger (Bengal) - Overview | Better Planet Education">
            <a:extLst>
              <a:ext uri="{FF2B5EF4-FFF2-40B4-BE49-F238E27FC236}">
                <a16:creationId xmlns:a16="http://schemas.microsoft.com/office/drawing/2014/main" id="{D31E8541-4E3E-38E0-FE54-B5ED428477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628" y="1965259"/>
            <a:ext cx="4111171" cy="2667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D2A4B59-723C-BCA0-2228-654D53B2F11A}"/>
              </a:ext>
            </a:extLst>
          </p:cNvPr>
          <p:cNvSpPr/>
          <p:nvPr/>
        </p:nvSpPr>
        <p:spPr>
          <a:xfrm>
            <a:off x="1175656" y="2251130"/>
            <a:ext cx="180000" cy="180000"/>
          </a:xfrm>
          <a:prstGeom prst="rect">
            <a:avLst/>
          </a:prstGeom>
          <a:solidFill>
            <a:srgbClr val="FF0000"/>
          </a:solidFill>
          <a:ln w="444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9CA71A-1A5B-A95A-3208-0BE06030E2A7}"/>
              </a:ext>
            </a:extLst>
          </p:cNvPr>
          <p:cNvSpPr/>
          <p:nvPr/>
        </p:nvSpPr>
        <p:spPr>
          <a:xfrm>
            <a:off x="4223656" y="3572963"/>
            <a:ext cx="180000" cy="18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444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091F7A-59F6-9C95-C4BA-917CB08BDCE1}"/>
              </a:ext>
            </a:extLst>
          </p:cNvPr>
          <p:cNvSpPr/>
          <p:nvPr/>
        </p:nvSpPr>
        <p:spPr>
          <a:xfrm>
            <a:off x="4889113" y="1965259"/>
            <a:ext cx="180000" cy="180000"/>
          </a:xfrm>
          <a:prstGeom prst="rect">
            <a:avLst/>
          </a:prstGeom>
          <a:solidFill>
            <a:srgbClr val="FF0000"/>
          </a:solidFill>
          <a:ln w="444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B6B569-82A3-BA99-DF35-C63CE6540D7A}"/>
              </a:ext>
            </a:extLst>
          </p:cNvPr>
          <p:cNvSpPr/>
          <p:nvPr/>
        </p:nvSpPr>
        <p:spPr>
          <a:xfrm>
            <a:off x="5252955" y="1965259"/>
            <a:ext cx="180000" cy="18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444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8C4F9C-FF9E-8384-EB47-8382E73B92E0}"/>
              </a:ext>
            </a:extLst>
          </p:cNvPr>
          <p:cNvSpPr txBox="1"/>
          <p:nvPr/>
        </p:nvSpPr>
        <p:spPr>
          <a:xfrm>
            <a:off x="5616797" y="1870593"/>
            <a:ext cx="3188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Convolutional</a:t>
            </a:r>
            <a:r>
              <a:rPr lang="zh-CN" altLang="en-US"/>
              <a:t> </a:t>
            </a:r>
            <a:r>
              <a:rPr lang="en-US" altLang="zh-CN"/>
              <a:t>kernel</a:t>
            </a:r>
            <a:r>
              <a:rPr lang="zh-CN" altLang="en-US"/>
              <a:t> </a:t>
            </a:r>
            <a:r>
              <a:rPr lang="en-US" altLang="zh-CN"/>
              <a:t>(window)</a:t>
            </a:r>
            <a:endParaRPr lang="en-C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790A27-0731-1AC9-9537-D2A78A1866F6}"/>
              </a:ext>
            </a:extLst>
          </p:cNvPr>
          <p:cNvSpPr txBox="1"/>
          <p:nvPr/>
        </p:nvSpPr>
        <p:spPr>
          <a:xfrm>
            <a:off x="4809767" y="2302216"/>
            <a:ext cx="753770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Query:</a:t>
            </a:r>
            <a:r>
              <a:rPr lang="zh-CN" altLang="en-US"/>
              <a:t> </a:t>
            </a:r>
            <a:r>
              <a:rPr lang="en-US" altLang="zh-CN"/>
              <a:t>“</a:t>
            </a:r>
            <a:r>
              <a:rPr lang="en-US" altLang="zh-CN" i="1"/>
              <a:t>Does</a:t>
            </a:r>
            <a:r>
              <a:rPr lang="zh-CN" altLang="en-US" i="1"/>
              <a:t> </a:t>
            </a:r>
            <a:r>
              <a:rPr lang="en-US" altLang="zh-CN" i="1"/>
              <a:t>the</a:t>
            </a:r>
            <a:r>
              <a:rPr lang="zh-CN" altLang="en-US" i="1"/>
              <a:t> </a:t>
            </a:r>
            <a:r>
              <a:rPr lang="en-US" altLang="zh-CN" i="1"/>
              <a:t>tiger</a:t>
            </a:r>
            <a:r>
              <a:rPr lang="zh-CN" altLang="en-US" i="1"/>
              <a:t> </a:t>
            </a:r>
            <a:r>
              <a:rPr lang="en-US" altLang="zh-CN" i="1"/>
              <a:t>have</a:t>
            </a:r>
            <a:r>
              <a:rPr lang="zh-CN" altLang="en-US" i="1"/>
              <a:t> </a:t>
            </a:r>
            <a:r>
              <a:rPr lang="en-US" altLang="zh-CN" i="1"/>
              <a:t>both</a:t>
            </a:r>
            <a:r>
              <a:rPr lang="zh-CN" altLang="en-US" i="1"/>
              <a:t> </a:t>
            </a:r>
            <a:r>
              <a:rPr lang="en-US" altLang="zh-CN" i="1"/>
              <a:t>head</a:t>
            </a:r>
            <a:r>
              <a:rPr lang="zh-CN" altLang="en-US" i="1"/>
              <a:t> </a:t>
            </a:r>
            <a:r>
              <a:rPr lang="en-US" altLang="zh-CN" i="1"/>
              <a:t>and</a:t>
            </a:r>
            <a:r>
              <a:rPr lang="zh-CN" altLang="en-US" i="1"/>
              <a:t> </a:t>
            </a:r>
            <a:r>
              <a:rPr lang="en-US" altLang="zh-CN" i="1"/>
              <a:t>tail?</a:t>
            </a:r>
            <a:r>
              <a:rPr lang="en-US" altLang="zh-CN"/>
              <a:t>”</a:t>
            </a:r>
          </a:p>
          <a:p>
            <a:r>
              <a:rPr lang="en-US" altLang="zh-CN"/>
              <a:t>To</a:t>
            </a:r>
            <a:r>
              <a:rPr lang="zh-CN" altLang="en-US"/>
              <a:t> </a:t>
            </a:r>
            <a:r>
              <a:rPr lang="en-US" altLang="zh-CN"/>
              <a:t>answer</a:t>
            </a:r>
            <a:r>
              <a:rPr lang="zh-CN" altLang="en-US"/>
              <a:t> </a:t>
            </a:r>
            <a:r>
              <a:rPr lang="en-US" altLang="zh-CN"/>
              <a:t>this,</a:t>
            </a:r>
            <a:r>
              <a:rPr lang="zh-CN" altLang="en-US"/>
              <a:t> </a:t>
            </a:r>
            <a:r>
              <a:rPr lang="en-US" altLang="zh-CN"/>
              <a:t>need</a:t>
            </a:r>
            <a:r>
              <a:rPr lang="zh-CN" altLang="en-US"/>
              <a:t> </a:t>
            </a:r>
            <a:r>
              <a:rPr lang="en-US" altLang="zh-CN"/>
              <a:t>to</a:t>
            </a:r>
            <a:r>
              <a:rPr lang="zh-CN" altLang="en-US"/>
              <a:t> </a:t>
            </a:r>
            <a:r>
              <a:rPr lang="en-US" altLang="zh-CN"/>
              <a:t>gather</a:t>
            </a:r>
            <a:r>
              <a:rPr lang="zh-CN" altLang="en-US"/>
              <a:t> </a:t>
            </a:r>
            <a:r>
              <a:rPr lang="en-US" altLang="zh-CN"/>
              <a:t>information</a:t>
            </a:r>
            <a:r>
              <a:rPr lang="zh-CN" altLang="en-US"/>
              <a:t> </a:t>
            </a:r>
            <a:r>
              <a:rPr lang="en-US" altLang="zh-CN"/>
              <a:t>from</a:t>
            </a:r>
            <a:r>
              <a:rPr lang="zh-CN" altLang="en-US"/>
              <a:t> </a:t>
            </a:r>
            <a:r>
              <a:rPr lang="en-US" altLang="zh-CN"/>
              <a:t>both</a:t>
            </a:r>
            <a:r>
              <a:rPr lang="zh-CN" altLang="en-US"/>
              <a:t> </a:t>
            </a:r>
            <a:r>
              <a:rPr lang="en-US" altLang="zh-CN"/>
              <a:t>head</a:t>
            </a:r>
            <a:r>
              <a:rPr lang="zh-CN" altLang="en-US"/>
              <a:t> </a:t>
            </a:r>
            <a:r>
              <a:rPr lang="en-US" altLang="zh-CN"/>
              <a:t>and</a:t>
            </a:r>
            <a:r>
              <a:rPr lang="zh-CN" altLang="en-US"/>
              <a:t> </a:t>
            </a:r>
            <a:r>
              <a:rPr lang="en-US" altLang="zh-CN"/>
              <a:t>tail</a:t>
            </a:r>
            <a:r>
              <a:rPr lang="zh-CN" altLang="en-US"/>
              <a:t> </a:t>
            </a:r>
            <a:r>
              <a:rPr lang="en-US" altLang="zh-CN"/>
              <a:t>areas.</a:t>
            </a:r>
          </a:p>
          <a:p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horizontal</a:t>
            </a:r>
            <a:r>
              <a:rPr lang="zh-CN" altLang="en-US"/>
              <a:t> </a:t>
            </a:r>
            <a:r>
              <a:rPr lang="en-US" altLang="zh-CN"/>
              <a:t>distance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head</a:t>
            </a:r>
            <a:r>
              <a:rPr lang="zh-CN" altLang="en-US"/>
              <a:t> </a:t>
            </a:r>
            <a:r>
              <a:rPr lang="en-US" altLang="zh-CN"/>
              <a:t>and</a:t>
            </a:r>
            <a:r>
              <a:rPr lang="zh-CN" altLang="en-US"/>
              <a:t> </a:t>
            </a:r>
            <a:r>
              <a:rPr lang="en-US" altLang="zh-CN"/>
              <a:t>tail</a:t>
            </a:r>
            <a:r>
              <a:rPr lang="zh-CN" altLang="en-US"/>
              <a:t> </a:t>
            </a:r>
            <a:r>
              <a:rPr lang="en-US" altLang="zh-CN"/>
              <a:t>=</a:t>
            </a:r>
            <a:r>
              <a:rPr lang="zh-CN" altLang="en-US"/>
              <a:t> </a:t>
            </a:r>
            <a:r>
              <a:rPr lang="en-US" altLang="zh-CN"/>
              <a:t>800</a:t>
            </a:r>
            <a:r>
              <a:rPr lang="zh-CN" altLang="en-US"/>
              <a:t> </a:t>
            </a:r>
            <a:r>
              <a:rPr lang="en-US" altLang="zh-CN"/>
              <a:t>pixels</a:t>
            </a:r>
          </a:p>
          <a:p>
            <a:r>
              <a:rPr lang="en-US" altLang="zh-CN"/>
              <a:t>Window</a:t>
            </a:r>
            <a:r>
              <a:rPr lang="zh-CN" altLang="en-US"/>
              <a:t> </a:t>
            </a:r>
            <a:r>
              <a:rPr lang="en-US" altLang="zh-CN"/>
              <a:t>size</a:t>
            </a:r>
            <a:r>
              <a:rPr lang="zh-CN" altLang="en-US"/>
              <a:t> </a:t>
            </a:r>
            <a:r>
              <a:rPr lang="en-US" altLang="zh-CN"/>
              <a:t>=</a:t>
            </a:r>
            <a:r>
              <a:rPr lang="zh-CN" altLang="en-US"/>
              <a:t> </a:t>
            </a:r>
            <a:r>
              <a:rPr lang="en-US" altLang="zh-CN"/>
              <a:t>40</a:t>
            </a:r>
            <a:r>
              <a:rPr lang="zh-CN" altLang="en-US"/>
              <a:t> </a:t>
            </a:r>
            <a:r>
              <a:rPr lang="en-US" altLang="zh-CN"/>
              <a:t>x</a:t>
            </a:r>
            <a:r>
              <a:rPr lang="zh-CN" altLang="en-US"/>
              <a:t> </a:t>
            </a:r>
            <a:r>
              <a:rPr lang="en-US" altLang="zh-CN"/>
              <a:t>40</a:t>
            </a:r>
            <a:r>
              <a:rPr lang="zh-CN" altLang="en-US"/>
              <a:t> </a:t>
            </a:r>
            <a:r>
              <a:rPr lang="en-US" altLang="zh-CN"/>
              <a:t>pixels</a:t>
            </a:r>
          </a:p>
          <a:p>
            <a:r>
              <a:rPr lang="en-US" altLang="zh-CN"/>
              <a:t>With</a:t>
            </a:r>
            <a:r>
              <a:rPr lang="zh-CN" altLang="en-US"/>
              <a:t> </a:t>
            </a:r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stride</a:t>
            </a:r>
            <a:r>
              <a:rPr lang="zh-CN" altLang="en-US"/>
              <a:t> </a:t>
            </a:r>
            <a:r>
              <a:rPr lang="en-US" altLang="zh-CN"/>
              <a:t>length=1</a:t>
            </a:r>
            <a:r>
              <a:rPr lang="zh-CN" altLang="en-US"/>
              <a:t> </a:t>
            </a:r>
            <a:r>
              <a:rPr lang="en-US" altLang="zh-CN"/>
              <a:t>pixel</a:t>
            </a:r>
            <a:r>
              <a:rPr lang="zh-CN" altLang="en-US"/>
              <a:t> </a:t>
            </a:r>
            <a:r>
              <a:rPr lang="en-US" altLang="zh-CN"/>
              <a:t>and</a:t>
            </a:r>
            <a:r>
              <a:rPr lang="zh-CN" altLang="en-US"/>
              <a:t> </a:t>
            </a:r>
            <a:r>
              <a:rPr lang="en-US" altLang="zh-CN"/>
              <a:t>without</a:t>
            </a:r>
            <a:r>
              <a:rPr lang="zh-CN" altLang="en-US"/>
              <a:t> </a:t>
            </a:r>
            <a:r>
              <a:rPr lang="en-US" altLang="zh-CN"/>
              <a:t>pooling,</a:t>
            </a:r>
            <a:r>
              <a:rPr lang="zh-CN" altLang="en-US"/>
              <a:t> </a:t>
            </a:r>
            <a:r>
              <a:rPr lang="en-US" altLang="zh-CN"/>
              <a:t>it</a:t>
            </a:r>
            <a:r>
              <a:rPr lang="zh-CN" altLang="en-US"/>
              <a:t> </a:t>
            </a:r>
            <a:r>
              <a:rPr lang="en-US" altLang="zh-CN"/>
              <a:t>takes</a:t>
            </a:r>
            <a:endParaRPr lang="en-CN" altLang="zh-CN"/>
          </a:p>
          <a:p>
            <a:r>
              <a:rPr lang="en-US" altLang="zh-CN" b="1"/>
              <a:t>(800-1)/(40-1)=20</a:t>
            </a:r>
            <a:r>
              <a:rPr lang="zh-CN" altLang="en-US"/>
              <a:t> </a:t>
            </a:r>
            <a:r>
              <a:rPr lang="en-US" altLang="zh-CN"/>
              <a:t>layers</a:t>
            </a:r>
            <a:r>
              <a:rPr lang="zh-CN" altLang="en-US"/>
              <a:t> </a:t>
            </a:r>
            <a:r>
              <a:rPr lang="en-US" altLang="zh-CN"/>
              <a:t>of</a:t>
            </a:r>
            <a:r>
              <a:rPr lang="zh-CN" altLang="en-US"/>
              <a:t> </a:t>
            </a:r>
            <a:r>
              <a:rPr lang="en-US" altLang="zh-CN"/>
              <a:t>convolution</a:t>
            </a:r>
            <a:r>
              <a:rPr lang="zh-CN" altLang="en-US"/>
              <a:t> </a:t>
            </a:r>
            <a:r>
              <a:rPr lang="en-US" altLang="zh-CN"/>
              <a:t>to</a:t>
            </a:r>
            <a:r>
              <a:rPr lang="zh-CN" altLang="en-US"/>
              <a:t> </a:t>
            </a:r>
            <a:r>
              <a:rPr lang="en-US" altLang="zh-CN"/>
              <a:t>connect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head</a:t>
            </a:r>
            <a:r>
              <a:rPr lang="zh-CN" altLang="en-US"/>
              <a:t> </a:t>
            </a:r>
            <a:r>
              <a:rPr lang="en-US" altLang="zh-CN"/>
              <a:t>and</a:t>
            </a:r>
            <a:r>
              <a:rPr lang="zh-CN" altLang="en-US"/>
              <a:t> </a:t>
            </a:r>
            <a:r>
              <a:rPr lang="en-US" altLang="zh-CN"/>
              <a:t>tail.</a:t>
            </a:r>
            <a:br>
              <a:rPr lang="en-US" altLang="zh-CN"/>
            </a:br>
            <a:br>
              <a:rPr lang="en-US" altLang="zh-CN"/>
            </a:br>
            <a:r>
              <a:rPr lang="en-US" altLang="zh-CN"/>
              <a:t>(</a:t>
            </a:r>
            <a:r>
              <a:rPr lang="en-US" altLang="zh-CN" i="1"/>
              <a:t>how</a:t>
            </a:r>
            <a:r>
              <a:rPr lang="zh-CN" altLang="en-US" i="1"/>
              <a:t> </a:t>
            </a:r>
            <a:r>
              <a:rPr lang="en-US" altLang="zh-CN" i="1"/>
              <a:t>to</a:t>
            </a:r>
            <a:r>
              <a:rPr lang="zh-CN" altLang="en-US" i="1"/>
              <a:t> </a:t>
            </a:r>
            <a:r>
              <a:rPr lang="en-US" altLang="zh-CN" i="1"/>
              <a:t>calculate</a:t>
            </a:r>
            <a:r>
              <a:rPr lang="zh-CN" altLang="en-US" i="1"/>
              <a:t> </a:t>
            </a:r>
            <a:r>
              <a:rPr lang="en-US" altLang="zh-CN" i="1"/>
              <a:t>this:</a:t>
            </a:r>
            <a:r>
              <a:rPr lang="zh-CN" altLang="en-US" i="1"/>
              <a:t> </a:t>
            </a:r>
            <a:r>
              <a:rPr lang="en-US" altLang="zh-CN" i="1"/>
              <a:t>imagine</a:t>
            </a:r>
            <a:r>
              <a:rPr lang="zh-CN" altLang="en-US" i="1"/>
              <a:t> </a:t>
            </a:r>
            <a:r>
              <a:rPr lang="en-US" altLang="zh-CN" i="1"/>
              <a:t>a</a:t>
            </a:r>
            <a:r>
              <a:rPr lang="zh-CN" altLang="en-US" i="1"/>
              <a:t> </a:t>
            </a:r>
            <a:r>
              <a:rPr lang="en-US" altLang="zh-CN" i="1"/>
              <a:t>1D</a:t>
            </a:r>
            <a:r>
              <a:rPr lang="zh-CN" altLang="en-US" i="1"/>
              <a:t> </a:t>
            </a:r>
            <a:r>
              <a:rPr lang="en-US" altLang="zh-CN" i="1"/>
              <a:t>array</a:t>
            </a:r>
            <a:r>
              <a:rPr lang="zh-CN" altLang="en-US" i="1"/>
              <a:t> </a:t>
            </a:r>
            <a:r>
              <a:rPr lang="en-US" altLang="zh-CN" i="1"/>
              <a:t>of</a:t>
            </a:r>
            <a:r>
              <a:rPr lang="zh-CN" altLang="en-US" i="1"/>
              <a:t> </a:t>
            </a:r>
            <a:r>
              <a:rPr lang="en-US" altLang="zh-CN" i="1"/>
              <a:t>length</a:t>
            </a:r>
            <a:r>
              <a:rPr lang="zh-CN" altLang="en-US" i="1"/>
              <a:t> </a:t>
            </a:r>
            <a:r>
              <a:rPr lang="en-US" altLang="zh-CN" i="1"/>
              <a:t>800,</a:t>
            </a:r>
            <a:br>
              <a:rPr lang="en-US" altLang="zh-CN" i="1"/>
            </a:br>
            <a:r>
              <a:rPr lang="en-US" altLang="zh-CN" i="1"/>
              <a:t>each</a:t>
            </a:r>
            <a:r>
              <a:rPr lang="zh-CN" altLang="en-US" i="1"/>
              <a:t> </a:t>
            </a:r>
            <a:r>
              <a:rPr lang="en-US" altLang="zh-CN" i="1"/>
              <a:t>1D</a:t>
            </a:r>
            <a:r>
              <a:rPr lang="zh-CN" altLang="en-US" i="1"/>
              <a:t> </a:t>
            </a:r>
            <a:r>
              <a:rPr lang="en-US" altLang="zh-CN" i="1"/>
              <a:t>kernel</a:t>
            </a:r>
            <a:r>
              <a:rPr lang="zh-CN" altLang="en-US" i="1"/>
              <a:t> </a:t>
            </a:r>
            <a:r>
              <a:rPr lang="en-US" altLang="zh-CN" i="1"/>
              <a:t>reaches</a:t>
            </a:r>
            <a:r>
              <a:rPr lang="zh-CN" altLang="en-US" i="1"/>
              <a:t> </a:t>
            </a:r>
            <a:r>
              <a:rPr lang="en-US" altLang="zh-CN" i="1"/>
              <a:t>to</a:t>
            </a:r>
            <a:r>
              <a:rPr lang="zh-CN" altLang="en-US" i="1"/>
              <a:t> </a:t>
            </a:r>
            <a:r>
              <a:rPr lang="en-US" altLang="zh-CN" i="1"/>
              <a:t>the</a:t>
            </a:r>
            <a:r>
              <a:rPr lang="zh-CN" altLang="en-US" i="1"/>
              <a:t> </a:t>
            </a:r>
            <a:r>
              <a:rPr lang="en-US" altLang="zh-CN" i="1"/>
              <a:t>farthest</a:t>
            </a:r>
            <a:r>
              <a:rPr lang="zh-CN" altLang="en-US" i="1"/>
              <a:t> </a:t>
            </a:r>
            <a:r>
              <a:rPr lang="en-US" altLang="zh-CN" i="1"/>
              <a:t>neuron</a:t>
            </a:r>
            <a:r>
              <a:rPr lang="zh-CN" altLang="en-US" i="1"/>
              <a:t> </a:t>
            </a:r>
            <a:r>
              <a:rPr lang="en-US" altLang="zh-CN" i="1"/>
              <a:t>in</a:t>
            </a:r>
            <a:r>
              <a:rPr lang="zh-CN" altLang="en-US" i="1"/>
              <a:t> </a:t>
            </a:r>
            <a:r>
              <a:rPr lang="en-US" altLang="zh-CN" i="1"/>
              <a:t>its</a:t>
            </a:r>
            <a:r>
              <a:rPr lang="zh-CN" altLang="en-US" i="1"/>
              <a:t> </a:t>
            </a:r>
            <a:r>
              <a:rPr lang="en-US" altLang="zh-CN" i="1"/>
              <a:t>receptive</a:t>
            </a:r>
            <a:r>
              <a:rPr lang="zh-CN" altLang="en-US" i="1"/>
              <a:t> </a:t>
            </a:r>
            <a:r>
              <a:rPr lang="en-US" altLang="zh-CN" i="1"/>
              <a:t>field</a:t>
            </a:r>
            <a:br>
              <a:rPr lang="en-US" altLang="zh-CN" i="1"/>
            </a:br>
            <a:r>
              <a:rPr lang="en-US" altLang="zh-CN" i="1"/>
              <a:t>to</a:t>
            </a:r>
            <a:r>
              <a:rPr lang="zh-CN" altLang="en-US" i="1"/>
              <a:t> </a:t>
            </a:r>
            <a:r>
              <a:rPr lang="en-US" altLang="zh-CN" i="1"/>
              <a:t>extend</a:t>
            </a:r>
            <a:r>
              <a:rPr lang="zh-CN" altLang="en-US" i="1"/>
              <a:t> </a:t>
            </a:r>
            <a:r>
              <a:rPr lang="en-US" altLang="zh-CN" i="1"/>
              <a:t>its</a:t>
            </a:r>
            <a:r>
              <a:rPr lang="zh-CN" altLang="en-US" i="1"/>
              <a:t> </a:t>
            </a:r>
            <a:r>
              <a:rPr lang="en-US" altLang="zh-CN" i="1"/>
              <a:t>receptive</a:t>
            </a:r>
            <a:r>
              <a:rPr lang="zh-CN" altLang="en-US" i="1"/>
              <a:t> </a:t>
            </a:r>
            <a:r>
              <a:rPr lang="en-US" altLang="zh-CN" i="1"/>
              <a:t>field</a:t>
            </a:r>
            <a:r>
              <a:rPr lang="zh-CN" altLang="en-US" i="1"/>
              <a:t> </a:t>
            </a:r>
            <a:r>
              <a:rPr lang="en-US" altLang="zh-CN" i="1"/>
              <a:t>of</a:t>
            </a:r>
            <a:r>
              <a:rPr lang="zh-CN" altLang="en-US" i="1"/>
              <a:t> </a:t>
            </a:r>
            <a:r>
              <a:rPr lang="en-US" altLang="zh-CN" i="1"/>
              <a:t>size</a:t>
            </a:r>
            <a:r>
              <a:rPr lang="zh-CN" altLang="en-US" i="1"/>
              <a:t> </a:t>
            </a:r>
            <a:r>
              <a:rPr lang="en-US" altLang="zh-CN" i="1"/>
              <a:t>(40-1)).</a:t>
            </a:r>
          </a:p>
          <a:p>
            <a:endParaRPr lang="en-US" altLang="zh-CN"/>
          </a:p>
          <a:p>
            <a:r>
              <a:rPr lang="en-US" altLang="zh-CN"/>
              <a:t>Deeper</a:t>
            </a:r>
            <a:r>
              <a:rPr lang="zh-CN" altLang="en-US"/>
              <a:t> </a:t>
            </a:r>
            <a:r>
              <a:rPr lang="en-US" altLang="zh-CN"/>
              <a:t>networks</a:t>
            </a:r>
            <a:r>
              <a:rPr lang="zh-CN" altLang="en-US"/>
              <a:t> </a:t>
            </a:r>
            <a:r>
              <a:rPr lang="en-US" altLang="zh-CN"/>
              <a:t>are</a:t>
            </a:r>
            <a:r>
              <a:rPr lang="zh-CN" altLang="en-US"/>
              <a:t> </a:t>
            </a:r>
            <a:r>
              <a:rPr lang="en-US" altLang="zh-CN"/>
              <a:t>harder</a:t>
            </a:r>
            <a:r>
              <a:rPr lang="zh-CN" altLang="en-US"/>
              <a:t> </a:t>
            </a:r>
            <a:r>
              <a:rPr lang="en-US" altLang="zh-CN"/>
              <a:t>to</a:t>
            </a:r>
            <a:r>
              <a:rPr lang="zh-CN" altLang="en-US"/>
              <a:t> </a:t>
            </a:r>
            <a:r>
              <a:rPr lang="en-US" altLang="zh-CN"/>
              <a:t>optimization</a:t>
            </a:r>
            <a:r>
              <a:rPr lang="zh-CN" altLang="en-US"/>
              <a:t> </a:t>
            </a:r>
            <a:r>
              <a:rPr lang="en-US" altLang="zh-CN"/>
              <a:t>smoothly,</a:t>
            </a:r>
            <a:br>
              <a:rPr lang="en-US" altLang="zh-CN"/>
            </a:br>
            <a:r>
              <a:rPr lang="en-US" altLang="zh-CN"/>
              <a:t>due</a:t>
            </a:r>
            <a:r>
              <a:rPr lang="zh-CN" altLang="en-US"/>
              <a:t> </a:t>
            </a:r>
            <a:r>
              <a:rPr lang="en-US" altLang="zh-CN"/>
              <a:t>to</a:t>
            </a:r>
            <a:r>
              <a:rPr lang="zh-CN" altLang="en-US"/>
              <a:t> </a:t>
            </a:r>
            <a:r>
              <a:rPr lang="en-US" altLang="zh-CN"/>
              <a:t>gradient</a:t>
            </a:r>
            <a:r>
              <a:rPr lang="zh-CN" altLang="en-US"/>
              <a:t> </a:t>
            </a:r>
            <a:r>
              <a:rPr lang="en-US" altLang="zh-CN"/>
              <a:t>explosion</a:t>
            </a:r>
            <a:r>
              <a:rPr lang="zh-CN" altLang="en-US"/>
              <a:t> </a:t>
            </a:r>
            <a:r>
              <a:rPr lang="en-US" altLang="zh-CN"/>
              <a:t>or</a:t>
            </a:r>
            <a:r>
              <a:rPr lang="zh-CN" altLang="en-US"/>
              <a:t> </a:t>
            </a:r>
            <a:r>
              <a:rPr lang="en-US" altLang="zh-CN"/>
              <a:t>vanishing.</a:t>
            </a:r>
            <a:r>
              <a:rPr lang="zh-CN" altLang="en-US"/>
              <a:t> </a:t>
            </a:r>
            <a:r>
              <a:rPr lang="en-US" altLang="zh-CN"/>
              <a:t>Many</a:t>
            </a:r>
            <a:r>
              <a:rPr lang="zh-CN" altLang="en-US"/>
              <a:t> </a:t>
            </a:r>
            <a:r>
              <a:rPr lang="en-US" altLang="zh-CN"/>
              <a:t>techniques,</a:t>
            </a:r>
            <a:br>
              <a:rPr lang="en-US" altLang="zh-CN"/>
            </a:br>
            <a:r>
              <a:rPr lang="en-US" altLang="zh-CN"/>
              <a:t>such</a:t>
            </a:r>
            <a:r>
              <a:rPr lang="zh-CN" altLang="en-US"/>
              <a:t> </a:t>
            </a:r>
            <a:r>
              <a:rPr lang="en-US" altLang="zh-CN"/>
              <a:t>as</a:t>
            </a:r>
            <a:r>
              <a:rPr lang="zh-CN" altLang="en-US"/>
              <a:t> </a:t>
            </a:r>
            <a:r>
              <a:rPr lang="en-US" altLang="zh-CN"/>
              <a:t>normalization,</a:t>
            </a:r>
            <a:r>
              <a:rPr lang="zh-CN" altLang="en-US"/>
              <a:t> </a:t>
            </a:r>
            <a:r>
              <a:rPr lang="en-US" altLang="zh-CN"/>
              <a:t>residual</a:t>
            </a:r>
            <a:r>
              <a:rPr lang="zh-CN" altLang="en-US"/>
              <a:t> </a:t>
            </a:r>
            <a:r>
              <a:rPr lang="en-US" altLang="zh-CN"/>
              <a:t>connection</a:t>
            </a:r>
            <a:r>
              <a:rPr lang="zh-CN" altLang="en-US"/>
              <a:t> </a:t>
            </a:r>
            <a:r>
              <a:rPr lang="en-US" altLang="zh-CN"/>
              <a:t>and</a:t>
            </a:r>
            <a:r>
              <a:rPr lang="zh-CN" altLang="en-US"/>
              <a:t> </a:t>
            </a:r>
            <a:r>
              <a:rPr lang="en-US" altLang="zh-CN"/>
              <a:t>dropout,</a:t>
            </a:r>
            <a:r>
              <a:rPr lang="zh-CN" altLang="en-US"/>
              <a:t> </a:t>
            </a:r>
            <a:r>
              <a:rPr lang="en-US" altLang="zh-CN"/>
              <a:t>are</a:t>
            </a:r>
            <a:r>
              <a:rPr lang="zh-CN" altLang="en-US"/>
              <a:t> </a:t>
            </a:r>
            <a:r>
              <a:rPr lang="en-US" altLang="zh-CN"/>
              <a:t>invented</a:t>
            </a:r>
            <a:r>
              <a:rPr lang="zh-CN" altLang="en-US"/>
              <a:t> </a:t>
            </a:r>
            <a:br>
              <a:rPr lang="en-US" altLang="zh-CN"/>
            </a:br>
            <a:r>
              <a:rPr lang="en-US" altLang="zh-CN"/>
              <a:t>to</a:t>
            </a:r>
            <a:r>
              <a:rPr lang="zh-CN" altLang="en-US"/>
              <a:t> </a:t>
            </a:r>
            <a:r>
              <a:rPr lang="en-US" altLang="zh-CN"/>
              <a:t>make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CNN</a:t>
            </a:r>
            <a:r>
              <a:rPr lang="zh-CN" altLang="en-US"/>
              <a:t> </a:t>
            </a:r>
            <a:r>
              <a:rPr lang="en-US" altLang="zh-CN"/>
              <a:t>deeper,</a:t>
            </a:r>
            <a:r>
              <a:rPr lang="zh-CN" altLang="en-US"/>
              <a:t> </a:t>
            </a:r>
            <a:r>
              <a:rPr lang="en-US" altLang="zh-CN"/>
              <a:t>but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problem</a:t>
            </a:r>
            <a:r>
              <a:rPr lang="zh-CN" altLang="en-US"/>
              <a:t> </a:t>
            </a:r>
            <a:r>
              <a:rPr lang="en-US" altLang="zh-CN"/>
              <a:t>is</a:t>
            </a:r>
            <a:r>
              <a:rPr lang="zh-CN" altLang="en-US"/>
              <a:t> </a:t>
            </a:r>
            <a:r>
              <a:rPr lang="en-US" altLang="zh-CN"/>
              <a:t>not</a:t>
            </a:r>
            <a:r>
              <a:rPr lang="zh-CN" altLang="en-US"/>
              <a:t> </a:t>
            </a:r>
            <a:r>
              <a:rPr lang="en-US" altLang="zh-CN"/>
              <a:t>solved.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9947E7-7302-2C8A-CA3A-1C380EBB2A71}"/>
              </a:ext>
            </a:extLst>
          </p:cNvPr>
          <p:cNvSpPr txBox="1"/>
          <p:nvPr/>
        </p:nvSpPr>
        <p:spPr>
          <a:xfrm>
            <a:off x="384628" y="4760502"/>
            <a:ext cx="411117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Can</a:t>
            </a:r>
            <a:r>
              <a:rPr lang="zh-CN" altLang="en-US"/>
              <a:t> </a:t>
            </a:r>
            <a:r>
              <a:rPr lang="en-US" altLang="zh-CN"/>
              <a:t>we</a:t>
            </a:r>
            <a:r>
              <a:rPr lang="zh-CN" altLang="en-US"/>
              <a:t> </a:t>
            </a:r>
            <a:r>
              <a:rPr lang="en-US" altLang="zh-CN"/>
              <a:t>give</a:t>
            </a:r>
            <a:r>
              <a:rPr lang="zh-CN" altLang="en-US"/>
              <a:t> </a:t>
            </a:r>
            <a:r>
              <a:rPr lang="en-US" altLang="zh-CN"/>
              <a:t>up</a:t>
            </a:r>
            <a:r>
              <a:rPr lang="zh-CN" altLang="en-US"/>
              <a:t> </a:t>
            </a:r>
            <a:r>
              <a:rPr lang="en-US" altLang="zh-CN"/>
              <a:t>CNN</a:t>
            </a:r>
            <a:r>
              <a:rPr lang="zh-CN" altLang="en-US"/>
              <a:t> </a:t>
            </a:r>
            <a:r>
              <a:rPr lang="en-US" altLang="zh-CN"/>
              <a:t>architecture?</a:t>
            </a:r>
            <a:br>
              <a:rPr lang="en-US" altLang="zh-CN"/>
            </a:br>
            <a:r>
              <a:rPr lang="en-US" altLang="zh-CN"/>
              <a:t>Can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success</a:t>
            </a:r>
            <a:r>
              <a:rPr lang="zh-CN" altLang="en-US"/>
              <a:t> </a:t>
            </a:r>
            <a:r>
              <a:rPr lang="en-US" altLang="zh-CN"/>
              <a:t>of</a:t>
            </a:r>
            <a:r>
              <a:rPr lang="zh-CN" altLang="en-US"/>
              <a:t> </a:t>
            </a:r>
            <a:r>
              <a:rPr lang="en-US" altLang="zh-CN"/>
              <a:t>transformer</a:t>
            </a:r>
            <a:r>
              <a:rPr lang="zh-CN" altLang="en-US"/>
              <a:t> </a:t>
            </a:r>
            <a:r>
              <a:rPr lang="en-US" altLang="zh-CN"/>
              <a:t>in</a:t>
            </a:r>
            <a:br>
              <a:rPr lang="en-US" altLang="zh-CN"/>
            </a:br>
            <a:r>
              <a:rPr lang="en-US" altLang="zh-CN"/>
              <a:t>NLP</a:t>
            </a:r>
            <a:r>
              <a:rPr lang="zh-CN" altLang="en-US"/>
              <a:t> </a:t>
            </a:r>
            <a:r>
              <a:rPr lang="en-US" altLang="zh-CN"/>
              <a:t>be</a:t>
            </a:r>
            <a:r>
              <a:rPr lang="zh-CN" altLang="en-US"/>
              <a:t> </a:t>
            </a:r>
            <a:r>
              <a:rPr lang="en-US" altLang="zh-CN"/>
              <a:t>transferred</a:t>
            </a:r>
            <a:r>
              <a:rPr lang="zh-CN" altLang="en-US"/>
              <a:t> </a:t>
            </a:r>
            <a:r>
              <a:rPr lang="en-US" altLang="zh-CN"/>
              <a:t>to</a:t>
            </a:r>
            <a:r>
              <a:rPr lang="zh-CN" altLang="en-US"/>
              <a:t> </a:t>
            </a:r>
            <a:r>
              <a:rPr lang="en-US" altLang="zh-CN"/>
              <a:t>computer</a:t>
            </a:r>
            <a:r>
              <a:rPr lang="zh-CN" altLang="en-US"/>
              <a:t> </a:t>
            </a:r>
            <a:r>
              <a:rPr lang="en-US" altLang="zh-CN"/>
              <a:t>vision?</a:t>
            </a:r>
          </a:p>
          <a:p>
            <a:endParaRPr lang="en-US" altLang="zh-CN"/>
          </a:p>
          <a:p>
            <a:r>
              <a:rPr lang="en-US" altLang="zh-CN"/>
              <a:t>There</a:t>
            </a:r>
            <a:r>
              <a:rPr lang="zh-CN" altLang="en-US"/>
              <a:t> </a:t>
            </a:r>
            <a:r>
              <a:rPr lang="en-US" altLang="zh-CN"/>
              <a:t>is</a:t>
            </a:r>
            <a:r>
              <a:rPr lang="zh-CN" altLang="en-US"/>
              <a:t> </a:t>
            </a:r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risks</a:t>
            </a:r>
            <a:r>
              <a:rPr lang="zh-CN" altLang="en-US"/>
              <a:t> </a:t>
            </a:r>
            <a:r>
              <a:rPr lang="en-US" altLang="zh-CN"/>
              <a:t>of</a:t>
            </a:r>
            <a:r>
              <a:rPr lang="zh-CN" altLang="en-US"/>
              <a:t> </a:t>
            </a:r>
            <a:r>
              <a:rPr lang="en-US" altLang="zh-CN"/>
              <a:t>needing</a:t>
            </a:r>
            <a:r>
              <a:rPr lang="zh-CN" altLang="en-US"/>
              <a:t> </a:t>
            </a:r>
            <a:r>
              <a:rPr lang="en-US" altLang="zh-CN"/>
              <a:t>more</a:t>
            </a:r>
            <a:r>
              <a:rPr lang="zh-CN" altLang="en-US"/>
              <a:t> </a:t>
            </a:r>
            <a:r>
              <a:rPr lang="en-US" altLang="zh-CN"/>
              <a:t>data</a:t>
            </a:r>
            <a:br>
              <a:rPr lang="en-US" altLang="zh-CN"/>
            </a:br>
            <a:r>
              <a:rPr lang="en-US" altLang="zh-CN"/>
              <a:t>as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inductive</a:t>
            </a:r>
            <a:r>
              <a:rPr lang="zh-CN" altLang="en-US"/>
              <a:t> </a:t>
            </a:r>
            <a:r>
              <a:rPr lang="en-US" altLang="zh-CN"/>
              <a:t>bias,</a:t>
            </a:r>
            <a:r>
              <a:rPr lang="zh-CN" altLang="en-US"/>
              <a:t> </a:t>
            </a:r>
            <a:r>
              <a:rPr lang="en-US" altLang="zh-CN"/>
              <a:t>locality</a:t>
            </a:r>
            <a:r>
              <a:rPr lang="zh-CN" altLang="en-US"/>
              <a:t> </a:t>
            </a:r>
            <a:r>
              <a:rPr lang="en-US" altLang="zh-CN"/>
              <a:t>and</a:t>
            </a:r>
            <a:br>
              <a:rPr lang="en-US" altLang="zh-CN"/>
            </a:br>
            <a:r>
              <a:rPr lang="en-US" altLang="zh-CN"/>
              <a:t>translational</a:t>
            </a:r>
            <a:r>
              <a:rPr lang="zh-CN" altLang="en-US"/>
              <a:t> </a:t>
            </a:r>
            <a:r>
              <a:rPr lang="en-US" altLang="zh-CN"/>
              <a:t>invariance,</a:t>
            </a:r>
            <a:r>
              <a:rPr lang="zh-CN" altLang="en-US"/>
              <a:t> </a:t>
            </a:r>
            <a:r>
              <a:rPr lang="en-US" altLang="zh-CN"/>
              <a:t>will</a:t>
            </a:r>
            <a:r>
              <a:rPr lang="zh-CN" altLang="en-US"/>
              <a:t> </a:t>
            </a:r>
            <a:r>
              <a:rPr lang="en-US" altLang="zh-CN"/>
              <a:t>be</a:t>
            </a:r>
            <a:r>
              <a:rPr lang="zh-CN" altLang="en-US"/>
              <a:t> </a:t>
            </a:r>
            <a:r>
              <a:rPr lang="en-US" altLang="zh-CN"/>
              <a:t>dropped.</a:t>
            </a:r>
          </a:p>
        </p:txBody>
      </p:sp>
      <p:sp>
        <p:nvSpPr>
          <p:cNvPr id="14" name="Left Arrow 13">
            <a:extLst>
              <a:ext uri="{FF2B5EF4-FFF2-40B4-BE49-F238E27FC236}">
                <a16:creationId xmlns:a16="http://schemas.microsoft.com/office/drawing/2014/main" id="{7A7B0D3E-F35D-C8AF-883B-EC0F0AF24945}"/>
              </a:ext>
            </a:extLst>
          </p:cNvPr>
          <p:cNvSpPr/>
          <p:nvPr/>
        </p:nvSpPr>
        <p:spPr>
          <a:xfrm>
            <a:off x="673623" y="3071082"/>
            <a:ext cx="315685" cy="294363"/>
          </a:xfrm>
          <a:prstGeom prst="leftArrow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ABE7D8E-F7AE-AFD6-4BAE-BC3B6C32D6D5}"/>
              </a:ext>
            </a:extLst>
          </p:cNvPr>
          <p:cNvSpPr/>
          <p:nvPr/>
        </p:nvSpPr>
        <p:spPr>
          <a:xfrm>
            <a:off x="1355657" y="2239925"/>
            <a:ext cx="791028" cy="763848"/>
          </a:xfrm>
          <a:prstGeom prst="rect">
            <a:avLst/>
          </a:prstGeom>
          <a:solidFill>
            <a:schemeClr val="bg2">
              <a:alpha val="29843"/>
            </a:schemeClr>
          </a:solidFill>
          <a:ln w="444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ED9A10-6447-9011-289F-53D3E1390A89}"/>
              </a:ext>
            </a:extLst>
          </p:cNvPr>
          <p:cNvSpPr txBox="1"/>
          <p:nvPr/>
        </p:nvSpPr>
        <p:spPr>
          <a:xfrm>
            <a:off x="331891" y="3383911"/>
            <a:ext cx="131483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</a:rPr>
              <a:t>Translation</a:t>
            </a:r>
            <a:br>
              <a:rPr lang="en-US" altLang="zh-CN" sz="1400">
                <a:solidFill>
                  <a:schemeClr val="bg1"/>
                </a:solidFill>
              </a:rPr>
            </a:br>
            <a:r>
              <a:rPr lang="en-US" altLang="zh-CN" sz="1400">
                <a:solidFill>
                  <a:schemeClr val="bg1"/>
                </a:solidFill>
              </a:rPr>
              <a:t>won’t</a:t>
            </a:r>
            <a:br>
              <a:rPr lang="en-US" altLang="zh-CN" sz="1400">
                <a:solidFill>
                  <a:schemeClr val="bg1"/>
                </a:solidFill>
              </a:rPr>
            </a:br>
            <a:r>
              <a:rPr lang="en-US" altLang="zh-CN" sz="1400">
                <a:solidFill>
                  <a:schemeClr val="bg1"/>
                </a:solidFill>
              </a:rPr>
              <a:t>change</a:t>
            </a:r>
            <a:br>
              <a:rPr lang="en-US" altLang="zh-CN" sz="1400">
                <a:solidFill>
                  <a:schemeClr val="bg1"/>
                </a:solidFill>
              </a:rPr>
            </a:br>
            <a:r>
              <a:rPr lang="en-US" altLang="zh-CN" sz="1400">
                <a:solidFill>
                  <a:schemeClr val="bg1"/>
                </a:solidFill>
              </a:rPr>
              <a:t>the</a:t>
            </a:r>
            <a:r>
              <a:rPr lang="zh-CN" altLang="en-US" sz="1400">
                <a:solidFill>
                  <a:schemeClr val="bg1"/>
                </a:solidFill>
              </a:rPr>
              <a:t> </a:t>
            </a:r>
            <a:r>
              <a:rPr lang="en-US" altLang="zh-CN" sz="1400">
                <a:solidFill>
                  <a:schemeClr val="bg1"/>
                </a:solidFill>
              </a:rPr>
              <a:t>answer</a:t>
            </a:r>
            <a:endParaRPr lang="en-CN" sz="140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850049-D959-779C-26C9-C30E87EC5738}"/>
              </a:ext>
            </a:extLst>
          </p:cNvPr>
          <p:cNvSpPr txBox="1"/>
          <p:nvPr/>
        </p:nvSpPr>
        <p:spPr>
          <a:xfrm>
            <a:off x="2500815" y="1946793"/>
            <a:ext cx="22963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</a:rPr>
              <a:t>The</a:t>
            </a:r>
            <a:r>
              <a:rPr lang="zh-CN" altLang="en-US" sz="1400">
                <a:solidFill>
                  <a:schemeClr val="bg1"/>
                </a:solidFill>
              </a:rPr>
              <a:t> </a:t>
            </a:r>
            <a:r>
              <a:rPr lang="en-US" altLang="zh-CN" sz="1400">
                <a:solidFill>
                  <a:schemeClr val="bg1"/>
                </a:solidFill>
              </a:rPr>
              <a:t>concept</a:t>
            </a:r>
            <a:r>
              <a:rPr lang="zh-CN" altLang="en-US" sz="1400">
                <a:solidFill>
                  <a:schemeClr val="bg1"/>
                </a:solidFill>
              </a:rPr>
              <a:t> </a:t>
            </a:r>
            <a:r>
              <a:rPr lang="en-US" altLang="zh-CN" sz="1400">
                <a:solidFill>
                  <a:schemeClr val="bg1"/>
                </a:solidFill>
              </a:rPr>
              <a:t>of</a:t>
            </a:r>
            <a:r>
              <a:rPr lang="zh-CN" altLang="en-US" sz="1400">
                <a:solidFill>
                  <a:schemeClr val="bg1"/>
                </a:solidFill>
              </a:rPr>
              <a:t> </a:t>
            </a:r>
            <a:r>
              <a:rPr lang="en-US" altLang="zh-CN" sz="1400">
                <a:solidFill>
                  <a:schemeClr val="bg1"/>
                </a:solidFill>
              </a:rPr>
              <a:t>head</a:t>
            </a:r>
            <a:r>
              <a:rPr lang="zh-CN" altLang="en-US" sz="1400">
                <a:solidFill>
                  <a:schemeClr val="bg1"/>
                </a:solidFill>
              </a:rPr>
              <a:t> </a:t>
            </a:r>
            <a:r>
              <a:rPr lang="en-US" altLang="zh-CN" sz="1400">
                <a:solidFill>
                  <a:schemeClr val="bg1"/>
                </a:solidFill>
              </a:rPr>
              <a:t>consists</a:t>
            </a:r>
            <a:r>
              <a:rPr lang="zh-CN" altLang="en-US" sz="1400">
                <a:solidFill>
                  <a:schemeClr val="bg1"/>
                </a:solidFill>
              </a:rPr>
              <a:t> </a:t>
            </a:r>
            <a:r>
              <a:rPr lang="en-US" altLang="zh-CN" sz="1400">
                <a:solidFill>
                  <a:schemeClr val="bg1"/>
                </a:solidFill>
              </a:rPr>
              <a:t>of</a:t>
            </a:r>
            <a:r>
              <a:rPr lang="zh-CN" altLang="en-US" sz="1400">
                <a:solidFill>
                  <a:schemeClr val="bg1"/>
                </a:solidFill>
              </a:rPr>
              <a:t> </a:t>
            </a:r>
            <a:r>
              <a:rPr lang="en-US" altLang="zh-CN" sz="1400">
                <a:solidFill>
                  <a:schemeClr val="bg1"/>
                </a:solidFill>
              </a:rPr>
              <a:t>local</a:t>
            </a:r>
            <a:r>
              <a:rPr lang="zh-CN" altLang="en-US" sz="1400">
                <a:solidFill>
                  <a:schemeClr val="bg1"/>
                </a:solidFill>
              </a:rPr>
              <a:t> </a:t>
            </a:r>
            <a:r>
              <a:rPr lang="en-US" altLang="zh-CN" sz="1400">
                <a:solidFill>
                  <a:schemeClr val="bg1"/>
                </a:solidFill>
              </a:rPr>
              <a:t>parts.</a:t>
            </a:r>
            <a:endParaRPr lang="en-CN" sz="1400">
              <a:solidFill>
                <a:schemeClr val="bg1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DA49ECD-CB83-CB8E-A015-1A9178BD2FDC}"/>
              </a:ext>
            </a:extLst>
          </p:cNvPr>
          <p:cNvCxnSpPr/>
          <p:nvPr/>
        </p:nvCxnSpPr>
        <p:spPr>
          <a:xfrm flipH="1">
            <a:off x="2231571" y="2302216"/>
            <a:ext cx="208642" cy="12891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3447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E4520F-5BC0-A12E-D69A-2D8E28CB7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CB745-84BF-005D-AEA9-660630A6C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6"/>
            <a:ext cx="10714463" cy="5477078"/>
          </a:xfrm>
        </p:spPr>
        <p:txBody>
          <a:bodyPr>
            <a:normAutofit/>
          </a:bodyPr>
          <a:lstStyle/>
          <a:p>
            <a:r>
              <a:rPr lang="en-US" altLang="zh-CN" sz="2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Take the idea of Transformer to computer vision</a:t>
            </a:r>
            <a:endParaRPr lang="en-US" altLang="zh-CN" sz="18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Not the first work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using attention mechanism on images</a:t>
            </a:r>
            <a:r>
              <a:rPr lang="en-US" altLang="zh-CN" sz="2000" baseline="30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[1,2]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Not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first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work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using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purely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transformer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architecture</a:t>
            </a:r>
            <a:r>
              <a:rPr lang="en-US" altLang="zh-CN" sz="2000" baseline="30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[3]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 first to train pure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transformer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 large-scale image datasets.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EB8CFD-D49F-0EEC-FF0A-2341A351C7C8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ViT: vision 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659F7C-90A6-391B-7730-A491465A8E7F}"/>
              </a:ext>
            </a:extLst>
          </p:cNvPr>
          <p:cNvSpPr txBox="1"/>
          <p:nvPr/>
        </p:nvSpPr>
        <p:spPr>
          <a:xfrm>
            <a:off x="558800" y="6052940"/>
            <a:ext cx="68434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zh-CN" sz="120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[1]</a:t>
            </a:r>
            <a:r>
              <a:rPr lang="zh-CN" altLang="en-US" sz="120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sz="120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Xiaolong Wang, </a:t>
            </a:r>
            <a:r>
              <a:rPr lang="en-US" altLang="zh-CN" sz="120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etc.</a:t>
            </a:r>
            <a:r>
              <a:rPr lang="en-US" sz="120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. Non-local neural networks. CVPR, 2018.</a:t>
            </a:r>
          </a:p>
          <a:p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[2]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Nicolas Carion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etc.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. End-to-end object detection with transformers. ECCV, 2020.</a:t>
            </a:r>
          </a:p>
          <a:p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[3]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Prajit Ramachandran, 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etc.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Stand-alone self-attention in vision models. NeurIPS, 2019.</a:t>
            </a:r>
          </a:p>
        </p:txBody>
      </p:sp>
      <p:pic>
        <p:nvPicPr>
          <p:cNvPr id="6" name="Picture 5" descr="A diagram of a transformer&#10;&#10;AI-generated content may be incorrect.">
            <a:extLst>
              <a:ext uri="{FF2B5EF4-FFF2-40B4-BE49-F238E27FC236}">
                <a16:creationId xmlns:a16="http://schemas.microsoft.com/office/drawing/2014/main" id="{40BFB614-69CE-5BE1-9724-4C41C29A9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157" y="2668712"/>
            <a:ext cx="6284686" cy="32272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370E19-C139-428C-3E66-7891A6D4E6A8}"/>
              </a:ext>
            </a:extLst>
          </p:cNvPr>
          <p:cNvSpPr txBox="1"/>
          <p:nvPr/>
        </p:nvSpPr>
        <p:spPr>
          <a:xfrm>
            <a:off x="7041243" y="2789319"/>
            <a:ext cx="4953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Make</a:t>
            </a:r>
            <a:r>
              <a:rPr lang="zh-CN" altLang="en-US"/>
              <a:t> </a:t>
            </a:r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HxWxC</a:t>
            </a:r>
            <a:r>
              <a:rPr lang="zh-CN" altLang="en-US"/>
              <a:t> </a:t>
            </a:r>
            <a:r>
              <a:rPr lang="en-US" altLang="zh-CN"/>
              <a:t>image</a:t>
            </a:r>
            <a:r>
              <a:rPr lang="zh-CN" altLang="en-US"/>
              <a:t> </a:t>
            </a:r>
            <a:r>
              <a:rPr lang="en-US" altLang="zh-CN"/>
              <a:t>into</a:t>
            </a:r>
            <a:r>
              <a:rPr lang="zh-CN" altLang="en-US"/>
              <a:t> </a:t>
            </a:r>
            <a:r>
              <a:rPr lang="en-US" altLang="zh-CN"/>
              <a:t>Nx(PxP)xC</a:t>
            </a:r>
            <a:r>
              <a:rPr lang="zh-CN" altLang="en-US"/>
              <a:t> </a:t>
            </a:r>
            <a:r>
              <a:rPr lang="en-US" altLang="zh-CN"/>
              <a:t>patches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Position</a:t>
            </a:r>
            <a:r>
              <a:rPr lang="zh-CN" altLang="en-US"/>
              <a:t> </a:t>
            </a:r>
            <a:r>
              <a:rPr lang="en-US" altLang="zh-CN"/>
              <a:t>embedding</a:t>
            </a:r>
            <a:r>
              <a:rPr lang="zh-CN" altLang="en-US"/>
              <a:t> </a:t>
            </a:r>
            <a:r>
              <a:rPr lang="en-US" altLang="zh-CN"/>
              <a:t>is</a:t>
            </a:r>
            <a:r>
              <a:rPr lang="zh-CN" altLang="en-US"/>
              <a:t> </a:t>
            </a:r>
            <a:r>
              <a:rPr lang="en-US" altLang="zh-CN"/>
              <a:t>important</a:t>
            </a:r>
            <a:r>
              <a:rPr lang="zh-CN" altLang="en-US"/>
              <a:t> </a:t>
            </a:r>
            <a:r>
              <a:rPr lang="en-US" altLang="zh-CN"/>
              <a:t>for</a:t>
            </a:r>
            <a:r>
              <a:rPr lang="zh-CN" altLang="en-US"/>
              <a:t> </a:t>
            </a:r>
            <a:r>
              <a:rPr lang="en-US" altLang="zh-CN"/>
              <a:t>image</a:t>
            </a:r>
            <a:r>
              <a:rPr lang="zh-CN" altLang="en-US"/>
              <a:t> </a:t>
            </a:r>
            <a:r>
              <a:rPr lang="en-US" altLang="zh-CN"/>
              <a:t>understanding</a:t>
            </a:r>
            <a:r>
              <a:rPr lang="zh-CN" altLang="en-US"/>
              <a:t> </a:t>
            </a:r>
            <a:r>
              <a:rPr lang="en-US" altLang="zh-CN"/>
              <a:t>(man</a:t>
            </a:r>
            <a:r>
              <a:rPr lang="zh-CN" altLang="en-US"/>
              <a:t> </a:t>
            </a:r>
            <a:r>
              <a:rPr lang="en-US" altLang="zh-CN"/>
              <a:t>in</a:t>
            </a:r>
            <a:r>
              <a:rPr lang="zh-CN" altLang="en-US"/>
              <a:t> </a:t>
            </a:r>
            <a:r>
              <a:rPr lang="en-US" altLang="zh-CN"/>
              <a:t>car</a:t>
            </a:r>
            <a:r>
              <a:rPr lang="zh-CN" altLang="en-US"/>
              <a:t> </a:t>
            </a:r>
            <a:r>
              <a:rPr lang="en-US" altLang="zh-CN"/>
              <a:t>vs.</a:t>
            </a:r>
            <a:r>
              <a:rPr lang="zh-CN" altLang="en-US"/>
              <a:t> </a:t>
            </a:r>
            <a:r>
              <a:rPr lang="en-US" altLang="zh-CN"/>
              <a:t>man</a:t>
            </a:r>
            <a:r>
              <a:rPr lang="zh-CN" altLang="en-US"/>
              <a:t> </a:t>
            </a:r>
            <a:r>
              <a:rPr lang="en-US" altLang="zh-CN"/>
              <a:t>by</a:t>
            </a:r>
            <a:r>
              <a:rPr lang="zh-CN" altLang="en-US"/>
              <a:t> </a:t>
            </a:r>
            <a:r>
              <a:rPr lang="en-US" altLang="zh-CN"/>
              <a:t>car)</a:t>
            </a:r>
            <a:br>
              <a:rPr lang="en-US" altLang="zh-CN"/>
            </a:b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Since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first</a:t>
            </a:r>
            <a:r>
              <a:rPr lang="zh-CN" altLang="en-US"/>
              <a:t> </a:t>
            </a:r>
            <a:r>
              <a:rPr lang="en-US" altLang="zh-CN"/>
              <a:t>layer,</a:t>
            </a:r>
            <a:r>
              <a:rPr lang="zh-CN" altLang="en-US"/>
              <a:t> </a:t>
            </a:r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patch</a:t>
            </a:r>
            <a:r>
              <a:rPr lang="zh-CN" altLang="en-US"/>
              <a:t> </a:t>
            </a:r>
            <a:r>
              <a:rPr lang="en-US" altLang="zh-CN"/>
              <a:t>can</a:t>
            </a:r>
            <a:r>
              <a:rPr lang="zh-CN" altLang="en-US"/>
              <a:t> </a:t>
            </a:r>
            <a:r>
              <a:rPr lang="en-US" altLang="zh-CN"/>
              <a:t>reach</a:t>
            </a:r>
            <a:r>
              <a:rPr lang="zh-CN" altLang="en-US"/>
              <a:t> </a:t>
            </a:r>
            <a:r>
              <a:rPr lang="en-US" altLang="zh-CN"/>
              <a:t>to</a:t>
            </a:r>
            <a:r>
              <a:rPr lang="zh-CN" altLang="en-US"/>
              <a:t> </a:t>
            </a:r>
            <a:r>
              <a:rPr lang="en-US" altLang="zh-CN"/>
              <a:t>any</a:t>
            </a:r>
            <a:r>
              <a:rPr lang="zh-CN" altLang="en-US"/>
              <a:t> </a:t>
            </a:r>
            <a:r>
              <a:rPr lang="en-US" altLang="zh-CN"/>
              <a:t>other</a:t>
            </a:r>
            <a:r>
              <a:rPr lang="zh-CN" altLang="en-US"/>
              <a:t> </a:t>
            </a:r>
            <a:r>
              <a:rPr lang="en-US" altLang="zh-CN"/>
              <a:t>patch</a:t>
            </a:r>
            <a:r>
              <a:rPr lang="zh-CN" altLang="en-US"/>
              <a:t> </a:t>
            </a:r>
            <a:r>
              <a:rPr lang="en-US" altLang="zh-CN"/>
              <a:t>through</a:t>
            </a:r>
            <a:r>
              <a:rPr lang="zh-CN" altLang="en-US"/>
              <a:t> </a:t>
            </a:r>
            <a:r>
              <a:rPr lang="en-US" altLang="zh-CN"/>
              <a:t>Multi-Head</a:t>
            </a:r>
            <a:r>
              <a:rPr lang="zh-CN" altLang="en-US"/>
              <a:t> </a:t>
            </a:r>
            <a:r>
              <a:rPr lang="en-US" altLang="zh-CN"/>
              <a:t>Self-Attention,</a:t>
            </a:r>
            <a:r>
              <a:rPr lang="zh-CN" altLang="en-US"/>
              <a:t> </a:t>
            </a:r>
            <a:r>
              <a:rPr lang="en-US" altLang="zh-CN"/>
              <a:t>thereby</a:t>
            </a:r>
            <a:r>
              <a:rPr lang="zh-CN" altLang="en-US"/>
              <a:t> </a:t>
            </a:r>
            <a:r>
              <a:rPr lang="en-US" altLang="zh-CN"/>
              <a:t>capturing</a:t>
            </a:r>
            <a:r>
              <a:rPr lang="zh-CN" altLang="en-US"/>
              <a:t> </a:t>
            </a:r>
            <a:r>
              <a:rPr lang="en-US" altLang="zh-CN"/>
              <a:t>long-range</a:t>
            </a:r>
            <a:r>
              <a:rPr lang="zh-CN" altLang="en-US"/>
              <a:t> </a:t>
            </a:r>
            <a:r>
              <a:rPr lang="en-US" altLang="zh-CN"/>
              <a:t>dependencies.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Image</a:t>
            </a:r>
            <a:r>
              <a:rPr lang="zh-CN" altLang="en-US"/>
              <a:t> </a:t>
            </a:r>
            <a:r>
              <a:rPr lang="en-US" altLang="zh-CN"/>
              <a:t>classification</a:t>
            </a:r>
            <a:r>
              <a:rPr lang="zh-CN" altLang="en-US"/>
              <a:t> </a:t>
            </a:r>
            <a:r>
              <a:rPr lang="en-US" altLang="zh-CN"/>
              <a:t>with</a:t>
            </a:r>
            <a:r>
              <a:rPr lang="zh-CN" altLang="en-US"/>
              <a:t> </a:t>
            </a:r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[CLS]</a:t>
            </a:r>
            <a:r>
              <a:rPr lang="zh-CN" altLang="en-US"/>
              <a:t> </a:t>
            </a:r>
            <a:r>
              <a:rPr lang="en-US" altLang="zh-CN"/>
              <a:t>token.</a:t>
            </a:r>
            <a:endParaRPr lang="en-CN"/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26BDCF09-29C7-F341-068B-1617B00B55EA}"/>
              </a:ext>
            </a:extLst>
          </p:cNvPr>
          <p:cNvSpPr txBox="1"/>
          <p:nvPr/>
        </p:nvSpPr>
        <p:spPr>
          <a:xfrm>
            <a:off x="7238999" y="6219148"/>
            <a:ext cx="495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An image is worth 16x16 words: Transformers for image recognition at scale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" altLang="zh-CN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Dosovitskiy</a:t>
            </a:r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Alexey. 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ICLR 2021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902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8C91D-457B-95F8-44A2-127D03D04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62E264D-16BD-0A0C-96B4-EB4DC79620D0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ViT: vision 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C6AD6-B240-8003-9A16-E4006BB6C130}"/>
              </a:ext>
            </a:extLst>
          </p:cNvPr>
          <p:cNvSpPr txBox="1"/>
          <p:nvPr/>
        </p:nvSpPr>
        <p:spPr>
          <a:xfrm>
            <a:off x="3148628" y="6099351"/>
            <a:ext cx="7696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With a medium-size image dataset (ImageNet), not as good as ResNet.</a:t>
            </a:r>
          </a:p>
          <a:p>
            <a:r>
              <a:rPr 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With a much larger dataset (Google JFM-300M), beats SOTA</a:t>
            </a:r>
            <a:endParaRPr lang="en-CN" sz="16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8" name="Picture 7" descr="A table with numbers and symbols&#10;&#10;AI-generated content may be incorrect.">
            <a:extLst>
              <a:ext uri="{FF2B5EF4-FFF2-40B4-BE49-F238E27FC236}">
                <a16:creationId xmlns:a16="http://schemas.microsoft.com/office/drawing/2014/main" id="{9721F926-5BC0-0267-A0B7-61DF3876A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1113340"/>
            <a:ext cx="8636053" cy="262708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3587779-429A-05C3-3EC8-F50315C6099D}"/>
              </a:ext>
            </a:extLst>
          </p:cNvPr>
          <p:cNvCxnSpPr/>
          <p:nvPr/>
        </p:nvCxnSpPr>
        <p:spPr>
          <a:xfrm flipH="1">
            <a:off x="3497037" y="1338943"/>
            <a:ext cx="304800" cy="0"/>
          </a:xfrm>
          <a:prstGeom prst="straightConnector1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898122-7539-D45A-DFD1-43AD73433114}"/>
              </a:ext>
            </a:extLst>
          </p:cNvPr>
          <p:cNvCxnSpPr>
            <a:cxnSpLocks/>
          </p:cNvCxnSpPr>
          <p:nvPr/>
        </p:nvCxnSpPr>
        <p:spPr>
          <a:xfrm flipH="1">
            <a:off x="3649437" y="1491343"/>
            <a:ext cx="1391440" cy="0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0E920E-6D10-014C-09AB-129927CBA427}"/>
              </a:ext>
            </a:extLst>
          </p:cNvPr>
          <p:cNvSpPr txBox="1"/>
          <p:nvPr/>
        </p:nvSpPr>
        <p:spPr>
          <a:xfrm>
            <a:off x="3061121" y="821090"/>
            <a:ext cx="1677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Bigger</a:t>
            </a:r>
            <a:r>
              <a:rPr lang="zh-CN" altLang="en-US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</a:t>
            </a:r>
            <a:endParaRPr lang="en-CN">
              <a:solidFill>
                <a:schemeClr val="accent5">
                  <a:lumMod val="40000"/>
                  <a:lumOff val="6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CEA680-45FF-AEA0-DBE5-494800CBE6EA}"/>
              </a:ext>
            </a:extLst>
          </p:cNvPr>
          <p:cNvSpPr txBox="1"/>
          <p:nvPr/>
        </p:nvSpPr>
        <p:spPr>
          <a:xfrm>
            <a:off x="4765863" y="821090"/>
            <a:ext cx="1333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accent3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More</a:t>
            </a:r>
            <a:r>
              <a:rPr lang="zh-CN" altLang="en-US">
                <a:solidFill>
                  <a:schemeClr val="accent3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solidFill>
                  <a:schemeClr val="accent3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</a:t>
            </a:r>
            <a:endParaRPr lang="en-CN">
              <a:solidFill>
                <a:schemeClr val="accent3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679D64-72BF-582E-F1D7-26EB386AFF29}"/>
              </a:ext>
            </a:extLst>
          </p:cNvPr>
          <p:cNvSpPr txBox="1"/>
          <p:nvPr/>
        </p:nvSpPr>
        <p:spPr>
          <a:xfrm>
            <a:off x="6322520" y="825751"/>
            <a:ext cx="972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ResNet</a:t>
            </a:r>
            <a:endParaRPr lang="en-CN">
              <a:solidFill>
                <a:schemeClr val="accent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EDACAF-AF5F-6B19-61DE-EBB451022A61}"/>
              </a:ext>
            </a:extLst>
          </p:cNvPr>
          <p:cNvSpPr txBox="1"/>
          <p:nvPr/>
        </p:nvSpPr>
        <p:spPr>
          <a:xfrm>
            <a:off x="645886" y="1306677"/>
            <a:ext cx="1176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Test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2ABB6F-1E11-778B-5C15-1DF8811A90B5}"/>
              </a:ext>
            </a:extLst>
          </p:cNvPr>
          <p:cNvSpPr txBox="1"/>
          <p:nvPr/>
        </p:nvSpPr>
        <p:spPr>
          <a:xfrm>
            <a:off x="4052850" y="3702557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tx2">
                    <a:lumMod val="25000"/>
                    <a:lumOff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Less</a:t>
            </a:r>
            <a:r>
              <a:rPr lang="zh-CN" altLang="en-US">
                <a:solidFill>
                  <a:schemeClr val="tx2">
                    <a:lumMod val="25000"/>
                    <a:lumOff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solidFill>
                  <a:schemeClr val="tx2">
                    <a:lumMod val="25000"/>
                    <a:lumOff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computation</a:t>
            </a:r>
            <a:endParaRPr lang="en-CN">
              <a:solidFill>
                <a:schemeClr val="tx2">
                  <a:lumMod val="25000"/>
                  <a:lumOff val="7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A9C63F-29CF-6F5B-BECA-B52673D19BF8}"/>
              </a:ext>
            </a:extLst>
          </p:cNvPr>
          <p:cNvCxnSpPr>
            <a:cxnSpLocks/>
          </p:cNvCxnSpPr>
          <p:nvPr/>
        </p:nvCxnSpPr>
        <p:spPr>
          <a:xfrm flipH="1">
            <a:off x="3279323" y="3509219"/>
            <a:ext cx="3333220" cy="0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graph of different types of lines&#10;&#10;AI-generated content may be incorrect.">
            <a:extLst>
              <a:ext uri="{FF2B5EF4-FFF2-40B4-BE49-F238E27FC236}">
                <a16:creationId xmlns:a16="http://schemas.microsoft.com/office/drawing/2014/main" id="{9D7C4DB2-B292-5285-71B4-3ADF3112E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885" y="4141082"/>
            <a:ext cx="5105843" cy="1787045"/>
          </a:xfrm>
          <a:prstGeom prst="rect">
            <a:avLst/>
          </a:prstGeom>
        </p:spPr>
      </p:pic>
      <p:pic>
        <p:nvPicPr>
          <p:cNvPr id="24" name="Picture 23" descr="A graph of a graph with numbers and dots&#10;&#10;AI-generated content may be incorrect.">
            <a:extLst>
              <a:ext uri="{FF2B5EF4-FFF2-40B4-BE49-F238E27FC236}">
                <a16:creationId xmlns:a16="http://schemas.microsoft.com/office/drawing/2014/main" id="{F5E42186-BDE5-E77F-B681-82BF1B2FA2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1361" y="4071889"/>
            <a:ext cx="4561140" cy="194997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8C04EB4-E919-FA42-223B-643B92AD0F97}"/>
              </a:ext>
            </a:extLst>
          </p:cNvPr>
          <p:cNvSpPr txBox="1"/>
          <p:nvPr/>
        </p:nvSpPr>
        <p:spPr>
          <a:xfrm>
            <a:off x="7741" y="4264802"/>
            <a:ext cx="201689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Scaling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law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CV:</a:t>
            </a:r>
          </a:p>
          <a:p>
            <a:endParaRPr lang="en-US" sz="16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With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enough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data,</a:t>
            </a:r>
            <a:b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inductive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bias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</a:t>
            </a:r>
          </a:p>
          <a:p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dropped.</a:t>
            </a: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25F44B0A-7210-EA41-DFBB-A5AC6631F142}"/>
              </a:ext>
            </a:extLst>
          </p:cNvPr>
          <p:cNvSpPr txBox="1"/>
          <p:nvPr/>
        </p:nvSpPr>
        <p:spPr>
          <a:xfrm>
            <a:off x="0" y="6099351"/>
            <a:ext cx="31486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An image is worth 16x16 words: Transformers for image recognition at scale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" altLang="zh-CN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Dosovitskiy</a:t>
            </a:r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Alexey. 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ICLR 2021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2402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E9BB5-8CAA-9D14-AF66-A3C066DBB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EAB3593-30E1-73B4-D1E3-A1C00077670E}"/>
              </a:ext>
            </a:extLst>
          </p:cNvPr>
          <p:cNvSpPr txBox="1">
            <a:spLocks/>
          </p:cNvSpPr>
          <p:nvPr/>
        </p:nvSpPr>
        <p:spPr>
          <a:xfrm>
            <a:off x="283966" y="40425"/>
            <a:ext cx="11908034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err="1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ViT</a:t>
            </a:r>
            <a:r>
              <a:rPr lang="zh-CN" altLang="en-US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variants:</a:t>
            </a:r>
            <a:r>
              <a:rPr lang="zh-CN" altLang="en-US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MAE</a:t>
            </a:r>
            <a:r>
              <a:rPr lang="zh-CN" altLang="en-US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self-supervised</a:t>
            </a:r>
            <a:r>
              <a:rPr lang="zh-CN" altLang="en-US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pre-training</a:t>
            </a:r>
            <a:endParaRPr lang="en-US" dirty="0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683BA-69B7-84D6-239C-C3F671C78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821238"/>
            <a:ext cx="10714463" cy="3746933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Motivation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self-supervision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works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pre-training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ViT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Autoregressive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masked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autoencoding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successful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GPT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BERT,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resp.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vs.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Languages</a:t>
            </a:r>
          </a:p>
          <a:p>
            <a:pPr lvl="2"/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Each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word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higher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information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density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than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missing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patch.</a:t>
            </a:r>
          </a:p>
          <a:p>
            <a:pPr lvl="2"/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Decoder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needs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predict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many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pixels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thus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more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critical.</a:t>
            </a:r>
          </a:p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Solution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Very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high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%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masked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patches: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increase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information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density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reduce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redundancy.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6" name="Picture 5" descr="A diagram of a decoder&#10;&#10;AI-generated content may be incorrect.">
            <a:extLst>
              <a:ext uri="{FF2B5EF4-FFF2-40B4-BE49-F238E27FC236}">
                <a16:creationId xmlns:a16="http://schemas.microsoft.com/office/drawing/2014/main" id="{BF11FF87-D444-B845-AAB2-643C78E18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3550" y="3725971"/>
            <a:ext cx="5115454" cy="2902037"/>
          </a:xfrm>
          <a:prstGeom prst="rect">
            <a:avLst/>
          </a:prstGeom>
        </p:spPr>
      </p:pic>
      <p:pic>
        <p:nvPicPr>
          <p:cNvPr id="12" name="Picture 11" descr="A collage of images of food and objects&#10;&#10;AI-generated content may be incorrect.">
            <a:extLst>
              <a:ext uri="{FF2B5EF4-FFF2-40B4-BE49-F238E27FC236}">
                <a16:creationId xmlns:a16="http://schemas.microsoft.com/office/drawing/2014/main" id="{BF83C71A-D02C-8342-FF6E-FDC2153CD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513" y="4015945"/>
            <a:ext cx="3395682" cy="261206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09FA1A4-CD85-A91B-3F8E-D3B635EED160}"/>
              </a:ext>
            </a:extLst>
          </p:cNvPr>
          <p:cNvSpPr txBox="1"/>
          <p:nvPr/>
        </p:nvSpPr>
        <p:spPr>
          <a:xfrm>
            <a:off x="9788247" y="4111407"/>
            <a:ext cx="1969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MSE</a:t>
            </a:r>
            <a:r>
              <a:rPr lang="zh-CN" altLang="en-US"/>
              <a:t> </a:t>
            </a:r>
            <a:r>
              <a:rPr lang="en-US" altLang="zh-CN"/>
              <a:t>loss</a:t>
            </a:r>
            <a:r>
              <a:rPr lang="zh-CN" altLang="en-US"/>
              <a:t> </a:t>
            </a:r>
            <a:r>
              <a:rPr lang="en-US" altLang="zh-CN"/>
              <a:t>over</a:t>
            </a:r>
            <a:r>
              <a:rPr lang="zh-CN" altLang="en-US"/>
              <a:t> </a:t>
            </a:r>
            <a:br>
              <a:rPr lang="en-US" altLang="zh-CN"/>
            </a:b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masked</a:t>
            </a:r>
            <a:r>
              <a:rPr lang="zh-CN" altLang="en-US"/>
              <a:t> </a:t>
            </a:r>
            <a:r>
              <a:rPr lang="en-US" altLang="zh-CN"/>
              <a:t>pixels</a:t>
            </a:r>
            <a:endParaRPr lang="en-CN"/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1E8B9A41-DC2E-D283-EEEF-A1D0D3B7E870}"/>
              </a:ext>
            </a:extLst>
          </p:cNvPr>
          <p:cNvSpPr txBox="1"/>
          <p:nvPr/>
        </p:nvSpPr>
        <p:spPr>
          <a:xfrm>
            <a:off x="6382655" y="6408605"/>
            <a:ext cx="6811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Masked Autoencoders Are Scalable Vision Learners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. </a:t>
            </a:r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He, Kaiming, et al. CVPR 2022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6753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C5BB91-AE2E-4C84-ABBC-B319DC5F66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0E07E-6DEA-38C5-6626-57E00EB33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6"/>
            <a:ext cx="10979079" cy="2808121"/>
          </a:xfrm>
        </p:spPr>
        <p:txBody>
          <a:bodyPr>
            <a:normAutofit/>
          </a:bodyPr>
          <a:lstStyle/>
          <a:p>
            <a:r>
              <a:rPr lang="en-US" altLang="zh-CN" sz="2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Motivations</a:t>
            </a:r>
            <a:endParaRPr lang="en-US" altLang="zh-CN" sz="18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uses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fixed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patch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size,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cannot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adapted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different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object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size.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What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if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boundary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patch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cuts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object?</a:t>
            </a:r>
          </a:p>
          <a:p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Solution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patch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size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varies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across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layers: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small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2x2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large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32x32.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detect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small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large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objects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make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object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segmentation.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patches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shift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around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image: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able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cover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object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single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patch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8383542-3AC1-A7BE-E4BA-E8295BA59E5F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ViT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variants: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Swin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83D48A-8511-F1B4-9B4F-BE576678D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61687"/>
            <a:ext cx="7520683" cy="2234313"/>
          </a:xfrm>
          <a:prstGeom prst="rect">
            <a:avLst/>
          </a:prstGeom>
        </p:spPr>
      </p:pic>
      <p:pic>
        <p:nvPicPr>
          <p:cNvPr id="16" name="Picture 15" descr="A diagram of a diagram&#10;&#10;AI-generated content may be incorrect.">
            <a:extLst>
              <a:ext uri="{FF2B5EF4-FFF2-40B4-BE49-F238E27FC236}">
                <a16:creationId xmlns:a16="http://schemas.microsoft.com/office/drawing/2014/main" id="{D5254A62-6F4B-B1B9-B305-744D67217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2478" y="4577646"/>
            <a:ext cx="4326727" cy="1215118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E2F21E8-81DB-631D-8E97-F77C9D87E819}"/>
              </a:ext>
            </a:extLst>
          </p:cNvPr>
          <p:cNvSpPr/>
          <p:nvPr/>
        </p:nvSpPr>
        <p:spPr>
          <a:xfrm>
            <a:off x="558800" y="4250017"/>
            <a:ext cx="4927600" cy="2234313"/>
          </a:xfrm>
          <a:prstGeom prst="roundRect">
            <a:avLst>
              <a:gd name="adj" fmla="val 7633"/>
            </a:avLst>
          </a:prstGeom>
          <a:solidFill>
            <a:schemeClr val="tx2">
              <a:lumMod val="10000"/>
              <a:lumOff val="90000"/>
              <a:alpha val="20835"/>
            </a:schemeClr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559B0629-0CBB-0E2F-8B8C-3EBCFCF3D5A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31170" y="3292867"/>
            <a:ext cx="1479479" cy="318502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ABB6636-CB7C-C2BC-4136-84B486DD5261}"/>
              </a:ext>
            </a:extLst>
          </p:cNvPr>
          <p:cNvSpPr/>
          <p:nvPr/>
        </p:nvSpPr>
        <p:spPr>
          <a:xfrm>
            <a:off x="5534785" y="4030314"/>
            <a:ext cx="2066795" cy="2574082"/>
          </a:xfrm>
          <a:prstGeom prst="roundRect">
            <a:avLst>
              <a:gd name="adj" fmla="val 7633"/>
            </a:avLst>
          </a:prstGeom>
          <a:solidFill>
            <a:schemeClr val="tx2">
              <a:lumMod val="10000"/>
              <a:lumOff val="90000"/>
              <a:alpha val="20835"/>
            </a:schemeClr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846C4EDB-AFC1-18E9-0EBE-0A3D024C765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603050" y="3848355"/>
            <a:ext cx="776208" cy="682374"/>
          </a:xfrm>
          <a:prstGeom prst="bentConnector3">
            <a:avLst>
              <a:gd name="adj1" fmla="val -1622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3">
            <a:extLst>
              <a:ext uri="{FF2B5EF4-FFF2-40B4-BE49-F238E27FC236}">
                <a16:creationId xmlns:a16="http://schemas.microsoft.com/office/drawing/2014/main" id="{4CA3DF5F-89F1-4F3D-1F2A-89571A1379E8}"/>
              </a:ext>
            </a:extLst>
          </p:cNvPr>
          <p:cNvSpPr txBox="1"/>
          <p:nvPr/>
        </p:nvSpPr>
        <p:spPr>
          <a:xfrm>
            <a:off x="7682478" y="6269259"/>
            <a:ext cx="4509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Swin Transformer: Hierarchical Vision Transformer using Shifted Windows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. </a:t>
            </a:r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Liu, Ze, et al. ICCV 2021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9959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6C69254-0F2B-0544-E6EC-53F4317306DC}"/>
              </a:ext>
            </a:extLst>
          </p:cNvPr>
          <p:cNvSpPr txBox="1">
            <a:spLocks/>
          </p:cNvSpPr>
          <p:nvPr/>
        </p:nvSpPr>
        <p:spPr>
          <a:xfrm>
            <a:off x="512678" y="-304339"/>
            <a:ext cx="4549228" cy="2464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Intro</a:t>
            </a:r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duction</a:t>
            </a:r>
            <a:b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</a:br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to</a:t>
            </a:r>
            <a:r>
              <a:rPr lang="zh-CN" altLang="en-US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 dirty="0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D594BB-75C8-1519-3ED3-F13ECDB81053}"/>
              </a:ext>
            </a:extLst>
          </p:cNvPr>
          <p:cNvSpPr txBox="1"/>
          <p:nvPr/>
        </p:nvSpPr>
        <p:spPr>
          <a:xfrm>
            <a:off x="280074" y="1639045"/>
            <a:ext cx="581592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Started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from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2017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paper</a:t>
            </a:r>
            <a:b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“Attention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all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you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need”.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Extended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computer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vision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robotics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science.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current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popular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GPT-like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applications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are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based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Transformer.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405D94-AD95-481A-EB06-28BD3FF40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7048" y="0"/>
            <a:ext cx="62626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EE73A1-1291-FF89-134E-C49F2EF076CB}"/>
              </a:ext>
            </a:extLst>
          </p:cNvPr>
          <p:cNvSpPr txBox="1"/>
          <p:nvPr/>
        </p:nvSpPr>
        <p:spPr>
          <a:xfrm>
            <a:off x="304649" y="6132583"/>
            <a:ext cx="6049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 comprehensive survey on applications of transformers for deep learning tasks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</a:p>
          <a:p>
            <a:r>
              <a:rPr 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Saidul Islam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etc.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6" name="Picture 5" descr="A graph of a number of gray bars&#10;&#10;AI-generated content may be incorrect.">
            <a:extLst>
              <a:ext uri="{FF2B5EF4-FFF2-40B4-BE49-F238E27FC236}">
                <a16:creationId xmlns:a16="http://schemas.microsoft.com/office/drawing/2014/main" id="{64C85344-B5FD-45C3-635D-BE96BC7D4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263" y="2529417"/>
            <a:ext cx="2942792" cy="203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257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4580A-5483-B937-8E61-E289654A4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6F90C-C0D2-E789-5863-FBCF9885C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6"/>
            <a:ext cx="10979079" cy="2808121"/>
          </a:xfrm>
        </p:spPr>
        <p:txBody>
          <a:bodyPr>
            <a:normAutofit/>
          </a:bodyPr>
          <a:lstStyle/>
          <a:p>
            <a:r>
              <a:rPr lang="en-US" altLang="zh-CN" sz="2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Motivations</a:t>
            </a:r>
            <a:endParaRPr lang="en-US" altLang="zh-CN" sz="18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uses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300m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private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labeled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training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its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size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large.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use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only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ImageNet-1k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(publicly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available)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cheaper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GPU?</a:t>
            </a:r>
          </a:p>
          <a:p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Solution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Same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architecture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except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additional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distillation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token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loss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function.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mimic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teacher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which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CNN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(maybe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inductive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bias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therein).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E49B81C-FC4C-FDBA-1C87-C7369F28CE04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err="1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ViT</a:t>
            </a:r>
            <a:r>
              <a:rPr lang="zh-CN" altLang="en-US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variants:</a:t>
            </a:r>
            <a:r>
              <a:rPr lang="zh-CN" altLang="en-US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DeiT</a:t>
            </a:r>
            <a:endParaRPr lang="en-US" dirty="0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4" name="Picture 3" descr="A diagram of a diagram&#10;&#10;AI-generated content may be incorrect.">
            <a:extLst>
              <a:ext uri="{FF2B5EF4-FFF2-40B4-BE49-F238E27FC236}">
                <a16:creationId xmlns:a16="http://schemas.microsoft.com/office/drawing/2014/main" id="{565E97D5-8CF7-21CF-8108-95EB457AB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21" y="3244044"/>
            <a:ext cx="2689875" cy="3437434"/>
          </a:xfrm>
          <a:prstGeom prst="rect">
            <a:avLst/>
          </a:prstGeom>
        </p:spPr>
      </p:pic>
      <p:pic>
        <p:nvPicPr>
          <p:cNvPr id="6" name="Picture 5" descr="A table with text and numbers&#10;&#10;AI-generated content may be incorrect.">
            <a:extLst>
              <a:ext uri="{FF2B5EF4-FFF2-40B4-BE49-F238E27FC236}">
                <a16:creationId xmlns:a16="http://schemas.microsoft.com/office/drawing/2014/main" id="{E815C42F-C07C-0F63-DE5F-9B875273F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4379" y="4301087"/>
            <a:ext cx="4698403" cy="1993757"/>
          </a:xfrm>
          <a:prstGeom prst="rect">
            <a:avLst/>
          </a:prstGeom>
        </p:spPr>
      </p:pic>
      <p:pic>
        <p:nvPicPr>
          <p:cNvPr id="9" name="Picture 8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EEA35F88-3AA9-1670-D68B-E253BDEA9D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622" y="3719245"/>
            <a:ext cx="2831323" cy="2714103"/>
          </a:xfrm>
          <a:prstGeom prst="rect">
            <a:avLst/>
          </a:prstGeom>
        </p:spPr>
      </p:pic>
      <p:pic>
        <p:nvPicPr>
          <p:cNvPr id="11" name="Picture 10" descr="A group of letters and numbers&#10;&#10;AI-generated content may be incorrect.">
            <a:extLst>
              <a:ext uri="{FF2B5EF4-FFF2-40B4-BE49-F238E27FC236}">
                <a16:creationId xmlns:a16="http://schemas.microsoft.com/office/drawing/2014/main" id="{01350FC7-2E74-1CB4-5ABB-1FBB819794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5414" y="3307124"/>
            <a:ext cx="3835400" cy="863600"/>
          </a:xfrm>
          <a:prstGeom prst="rect">
            <a:avLst/>
          </a:prstGeom>
        </p:spPr>
      </p:pic>
      <p:sp>
        <p:nvSpPr>
          <p:cNvPr id="2" name="TextBox 3">
            <a:extLst>
              <a:ext uri="{FF2B5EF4-FFF2-40B4-BE49-F238E27FC236}">
                <a16:creationId xmlns:a16="http://schemas.microsoft.com/office/drawing/2014/main" id="{882E664D-8B31-89BE-6996-798761E2F258}"/>
              </a:ext>
            </a:extLst>
          </p:cNvPr>
          <p:cNvSpPr txBox="1"/>
          <p:nvPr/>
        </p:nvSpPr>
        <p:spPr>
          <a:xfrm>
            <a:off x="4852756" y="6425207"/>
            <a:ext cx="8637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Training data-efficient image transformers &amp; distillation through attention. </a:t>
            </a:r>
            <a:r>
              <a:rPr lang="en" altLang="zh-CN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Touvron</a:t>
            </a:r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Hugo, et al.</a:t>
            </a:r>
            <a:r>
              <a:rPr lang="zh-CN" alt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ICML</a:t>
            </a:r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2021.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5286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271F0-2CB5-653D-D6A3-15B1603F4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2D6CB-C9A1-B5BE-6BB2-B63326A49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10806"/>
            <a:ext cx="10714463" cy="5477078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Motivation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18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label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per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image.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Utilize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weaker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supervision: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(image,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text)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pairs;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segmentation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mask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bounding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box,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class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labels.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Understanding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correspondence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between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text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modalities.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Allow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open-world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classification/recognition…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Applications: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multi-modal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QA,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robotics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(VLM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VLA).</a:t>
            </a:r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Intuitions: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If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pair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with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correct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describing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texts,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piece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text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with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that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text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describing,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may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relate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contents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keywords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text.</a:t>
            </a: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EC8897B-0E53-C9DE-14C1-F989283A7C8C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1023600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CLIP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(Contrastive Language-Image Pre-training)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5362" name="Picture 2" descr="Multi-Modal AI made easy with LanceDB &amp; CLIP">
            <a:extLst>
              <a:ext uri="{FF2B5EF4-FFF2-40B4-BE49-F238E27FC236}">
                <a16:creationId xmlns:a16="http://schemas.microsoft.com/office/drawing/2014/main" id="{09F360DF-9540-EE9D-663F-A7C79DEDD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47" y="3309930"/>
            <a:ext cx="5385845" cy="1412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3A6F90-C518-00E3-41DB-2E085C3E4489}"/>
              </a:ext>
            </a:extLst>
          </p:cNvPr>
          <p:cNvSpPr txBox="1"/>
          <p:nvPr/>
        </p:nvSpPr>
        <p:spPr>
          <a:xfrm>
            <a:off x="918737" y="6340620"/>
            <a:ext cx="81316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 </a:t>
            </a:r>
            <a:r>
              <a:rPr lang="en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</a:t>
            </a:r>
            <a:r>
              <a:rPr lang="en-US" altLang="zh-CN" sz="12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ce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: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https://blog.lancedb.com/multi-modal-ai-made-easy-with-lancedb-clip-5aaf8801c939/</a:t>
            </a:r>
            <a:br>
              <a:rPr lang="en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Simple but Effective: CLIP Embeddings for Embodied AI</a:t>
            </a:r>
          </a:p>
        </p:txBody>
      </p:sp>
      <p:pic>
        <p:nvPicPr>
          <p:cNvPr id="15364" name="Picture 4" descr="Simple but Effective: CLIP Embeddings for Embodied AI | Papers With Code">
            <a:extLst>
              <a:ext uri="{FF2B5EF4-FFF2-40B4-BE49-F238E27FC236}">
                <a16:creationId xmlns:a16="http://schemas.microsoft.com/office/drawing/2014/main" id="{CA83CE8A-9B7F-771E-3251-26A3E1155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0645" y="2857643"/>
            <a:ext cx="5772555" cy="253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8929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4236E-E1BE-92EA-C39F-D7BECE808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B5AAE14-C0B3-855F-5FD4-8576364CF5A8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CLIP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2" name="Picture 11" descr="A diagram of a data processing process&#10;&#10;AI-generated content may be incorrect.">
            <a:extLst>
              <a:ext uri="{FF2B5EF4-FFF2-40B4-BE49-F238E27FC236}">
                <a16:creationId xmlns:a16="http://schemas.microsoft.com/office/drawing/2014/main" id="{CB58EB57-E02F-DB5B-5E5B-5C8A2FE4F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377" y="2966145"/>
            <a:ext cx="7532914" cy="2775283"/>
          </a:xfrm>
          <a:prstGeom prst="rect">
            <a:avLst/>
          </a:prstGeom>
        </p:spPr>
      </p:pic>
      <p:pic>
        <p:nvPicPr>
          <p:cNvPr id="16" name="Picture 15" descr="A computer code with text&#10;&#10;AI-generated content may be incorrect.">
            <a:extLst>
              <a:ext uri="{FF2B5EF4-FFF2-40B4-BE49-F238E27FC236}">
                <a16:creationId xmlns:a16="http://schemas.microsoft.com/office/drawing/2014/main" id="{3A4A1693-14A5-4327-9B86-7D32EBC2C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555" y="195636"/>
            <a:ext cx="6609829" cy="272570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EA4FCE6-0E85-7448-E2F6-4863FD8E2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709" y="3234879"/>
            <a:ext cx="3238501" cy="388241"/>
          </a:xfrm>
          <a:prstGeom prst="rect">
            <a:avLst/>
          </a:prstGeom>
        </p:spPr>
      </p:pic>
      <p:pic>
        <p:nvPicPr>
          <p:cNvPr id="23" name="Picture 22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538A2051-4013-FC02-110C-67D64D2C25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822" y="1189605"/>
            <a:ext cx="3458761" cy="4090548"/>
          </a:xfrm>
          <a:prstGeom prst="rect">
            <a:avLst/>
          </a:prstGeom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C2A4604-2A43-19DE-0938-733BD74A2C10}"/>
              </a:ext>
            </a:extLst>
          </p:cNvPr>
          <p:cNvSpPr/>
          <p:nvPr/>
        </p:nvSpPr>
        <p:spPr>
          <a:xfrm>
            <a:off x="183268" y="908279"/>
            <a:ext cx="3730819" cy="4458378"/>
          </a:xfrm>
          <a:prstGeom prst="roundRect">
            <a:avLst>
              <a:gd name="adj" fmla="val 7633"/>
            </a:avLst>
          </a:prstGeom>
          <a:solidFill>
            <a:srgbClr val="D1E9D3">
              <a:alpha val="20835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19DB7FC-551A-C14B-1011-4C469B4464C4}"/>
              </a:ext>
            </a:extLst>
          </p:cNvPr>
          <p:cNvSpPr/>
          <p:nvPr/>
        </p:nvSpPr>
        <p:spPr>
          <a:xfrm>
            <a:off x="4677684" y="97862"/>
            <a:ext cx="6803572" cy="2867021"/>
          </a:xfrm>
          <a:prstGeom prst="roundRect">
            <a:avLst>
              <a:gd name="adj" fmla="val 7633"/>
            </a:avLst>
          </a:prstGeom>
          <a:solidFill>
            <a:srgbClr val="E4D5E8">
              <a:alpha val="3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27" name="Picture 26" descr="A computer code with text&#10;&#10;AI-generated content may be incorrect.">
            <a:extLst>
              <a:ext uri="{FF2B5EF4-FFF2-40B4-BE49-F238E27FC236}">
                <a16:creationId xmlns:a16="http://schemas.microsoft.com/office/drawing/2014/main" id="{2B52801A-F518-FA06-256F-0BEBAFF9E7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1296" y="5700496"/>
            <a:ext cx="3494314" cy="989354"/>
          </a:xfrm>
          <a:prstGeom prst="rect">
            <a:avLst/>
          </a:prstGeom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6F9DE518-CFB8-AE45-B986-7B927C717B12}"/>
              </a:ext>
            </a:extLst>
          </p:cNvPr>
          <p:cNvSpPr/>
          <p:nvPr/>
        </p:nvSpPr>
        <p:spPr>
          <a:xfrm>
            <a:off x="2161166" y="5615262"/>
            <a:ext cx="3714574" cy="1159822"/>
          </a:xfrm>
          <a:prstGeom prst="roundRect">
            <a:avLst>
              <a:gd name="adj" fmla="val 7633"/>
            </a:avLst>
          </a:prstGeom>
          <a:solidFill>
            <a:schemeClr val="tx2">
              <a:lumMod val="10000"/>
              <a:lumOff val="90000"/>
              <a:alpha val="2083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9F414BED-5E33-6B2E-1BEC-26E47A3F8C6C}"/>
              </a:ext>
            </a:extLst>
          </p:cNvPr>
          <p:cNvSpPr/>
          <p:nvPr/>
        </p:nvSpPr>
        <p:spPr>
          <a:xfrm>
            <a:off x="8849635" y="3234879"/>
            <a:ext cx="2721879" cy="281207"/>
          </a:xfrm>
          <a:prstGeom prst="roundRect">
            <a:avLst>
              <a:gd name="adj" fmla="val 7633"/>
            </a:avLst>
          </a:prstGeom>
          <a:solidFill>
            <a:schemeClr val="tx2">
              <a:lumMod val="10000"/>
              <a:lumOff val="90000"/>
              <a:alpha val="2083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</a:rPr>
              <a:t>Prompt</a:t>
            </a:r>
            <a:r>
              <a:rPr lang="zh-CN" altLang="en-US">
                <a:solidFill>
                  <a:schemeClr val="tx1"/>
                </a:solidFill>
              </a:rPr>
              <a:t> </a:t>
            </a:r>
            <a:r>
              <a:rPr lang="en-US" altLang="zh-CN">
                <a:solidFill>
                  <a:schemeClr val="tx1"/>
                </a:solidFill>
              </a:rPr>
              <a:t>as</a:t>
            </a:r>
            <a:r>
              <a:rPr lang="zh-CN" altLang="en-US">
                <a:solidFill>
                  <a:schemeClr val="tx1"/>
                </a:solidFill>
              </a:rPr>
              <a:t> </a:t>
            </a:r>
            <a:r>
              <a:rPr lang="en-US" altLang="zh-CN">
                <a:solidFill>
                  <a:schemeClr val="tx1"/>
                </a:solidFill>
              </a:rPr>
              <a:t>a</a:t>
            </a:r>
            <a:r>
              <a:rPr lang="zh-CN" altLang="en-US">
                <a:solidFill>
                  <a:schemeClr val="tx1"/>
                </a:solidFill>
              </a:rPr>
              <a:t> </a:t>
            </a:r>
            <a:r>
              <a:rPr lang="en-US" altLang="zh-CN">
                <a:solidFill>
                  <a:schemeClr val="tx1"/>
                </a:solidFill>
              </a:rPr>
              <a:t>classifier</a:t>
            </a:r>
            <a:endParaRPr lang="en-CN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5F18629-A2EB-03E1-78D5-56326CB34A93}"/>
              </a:ext>
            </a:extLst>
          </p:cNvPr>
          <p:cNvSpPr txBox="1"/>
          <p:nvPr/>
        </p:nvSpPr>
        <p:spPr>
          <a:xfrm>
            <a:off x="1648901" y="864276"/>
            <a:ext cx="214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ResNet-50</a:t>
            </a:r>
            <a:r>
              <a:rPr lang="zh-CN" altLang="en-US"/>
              <a:t> </a:t>
            </a:r>
            <a:r>
              <a:rPr lang="en-US" altLang="zh-CN"/>
              <a:t>and</a:t>
            </a:r>
            <a:r>
              <a:rPr lang="zh-CN" altLang="en-US"/>
              <a:t> </a:t>
            </a:r>
            <a:r>
              <a:rPr lang="en-US" altLang="zh-CN"/>
              <a:t>-101</a:t>
            </a:r>
            <a:endParaRPr lang="en-CN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5485917-8233-76C5-B54E-B5E070E56EC9}"/>
              </a:ext>
            </a:extLst>
          </p:cNvPr>
          <p:cNvSpPr txBox="1"/>
          <p:nvPr/>
        </p:nvSpPr>
        <p:spPr>
          <a:xfrm>
            <a:off x="1029881" y="2964883"/>
            <a:ext cx="2852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ViT-B/32,</a:t>
            </a:r>
            <a:r>
              <a:rPr lang="zh-CN" altLang="en-US"/>
              <a:t> </a:t>
            </a:r>
            <a:r>
              <a:rPr lang="en-US" altLang="zh-CN"/>
              <a:t>ViT-B/16,</a:t>
            </a:r>
            <a:r>
              <a:rPr lang="zh-CN" altLang="en-US"/>
              <a:t> </a:t>
            </a:r>
            <a:r>
              <a:rPr lang="en-US" altLang="zh-CN"/>
              <a:t>ViT-L/14</a:t>
            </a:r>
            <a:endParaRPr lang="en-CN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1FE4D7C-BC99-F606-73FA-6AF81C2F202E}"/>
              </a:ext>
            </a:extLst>
          </p:cNvPr>
          <p:cNvSpPr txBox="1"/>
          <p:nvPr/>
        </p:nvSpPr>
        <p:spPr>
          <a:xfrm>
            <a:off x="6096000" y="57112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A07A"/>
                </a:solidFill>
                <a:effectLst/>
              </a:rPr>
              <a:t>L_i2t</a:t>
            </a:r>
            <a:r>
              <a:rPr lang="en-US" dirty="0"/>
              <a:t> = -</a:t>
            </a:r>
            <a:r>
              <a:rPr lang="en-US" dirty="0">
                <a:solidFill>
                  <a:srgbClr val="00E0E0"/>
                </a:solidFill>
                <a:effectLst/>
              </a:rPr>
              <a:t>log</a:t>
            </a:r>
            <a:r>
              <a:rPr lang="en-US" dirty="0"/>
              <a:t>(</a:t>
            </a:r>
            <a:r>
              <a:rPr lang="en-US" dirty="0">
                <a:solidFill>
                  <a:srgbClr val="00E0E0"/>
                </a:solidFill>
                <a:effectLst/>
              </a:rPr>
              <a:t>exp</a:t>
            </a:r>
            <a:r>
              <a:rPr lang="en-US" dirty="0"/>
              <a:t>(</a:t>
            </a:r>
            <a:r>
              <a:rPr lang="en-US" dirty="0">
                <a:solidFill>
                  <a:srgbClr val="00E0E0"/>
                </a:solidFill>
                <a:effectLst/>
              </a:rPr>
              <a:t>sim</a:t>
            </a:r>
            <a:r>
              <a:rPr lang="en-US" dirty="0"/>
              <a:t>(</a:t>
            </a:r>
            <a:r>
              <a:rPr lang="en-US" dirty="0" err="1">
                <a:solidFill>
                  <a:srgbClr val="FFA07A"/>
                </a:solidFill>
                <a:effectLst/>
              </a:rPr>
              <a:t>i</a:t>
            </a:r>
            <a:r>
              <a:rPr lang="en-US" dirty="0" err="1"/>
              <a:t>,</a:t>
            </a:r>
            <a:r>
              <a:rPr lang="en-US" dirty="0" err="1">
                <a:solidFill>
                  <a:srgbClr val="FFA07A"/>
                </a:solidFill>
                <a:effectLst/>
              </a:rPr>
              <a:t>t_i</a:t>
            </a:r>
            <a:r>
              <a:rPr lang="en-US" dirty="0"/>
              <a:t>)/</a:t>
            </a:r>
            <a:r>
              <a:rPr lang="el-GR" dirty="0"/>
              <a:t>τ) / Σ</a:t>
            </a:r>
            <a:r>
              <a:rPr lang="el-GR" dirty="0">
                <a:solidFill>
                  <a:srgbClr val="FFA07A"/>
                </a:solidFill>
                <a:effectLst/>
              </a:rPr>
              <a:t>_</a:t>
            </a:r>
            <a:r>
              <a:rPr lang="en-US" dirty="0">
                <a:solidFill>
                  <a:srgbClr val="FFA07A"/>
                </a:solidFill>
                <a:effectLst/>
              </a:rPr>
              <a:t>j</a:t>
            </a:r>
            <a:r>
              <a:rPr lang="en-US" dirty="0"/>
              <a:t> </a:t>
            </a:r>
            <a:r>
              <a:rPr lang="en-US" dirty="0">
                <a:solidFill>
                  <a:srgbClr val="00E0E0"/>
                </a:solidFill>
                <a:effectLst/>
              </a:rPr>
              <a:t>exp</a:t>
            </a:r>
            <a:r>
              <a:rPr lang="en-US" dirty="0"/>
              <a:t>(</a:t>
            </a:r>
            <a:r>
              <a:rPr lang="en-US" dirty="0">
                <a:solidFill>
                  <a:srgbClr val="00E0E0"/>
                </a:solidFill>
                <a:effectLst/>
              </a:rPr>
              <a:t>sim</a:t>
            </a:r>
            <a:r>
              <a:rPr lang="en-US" dirty="0"/>
              <a:t>(</a:t>
            </a:r>
            <a:r>
              <a:rPr lang="en-US" dirty="0" err="1">
                <a:solidFill>
                  <a:srgbClr val="FFA07A"/>
                </a:solidFill>
                <a:effectLst/>
              </a:rPr>
              <a:t>i</a:t>
            </a:r>
            <a:r>
              <a:rPr lang="en-US" dirty="0" err="1"/>
              <a:t>,</a:t>
            </a:r>
            <a:r>
              <a:rPr lang="en-US" dirty="0" err="1">
                <a:solidFill>
                  <a:srgbClr val="FFA07A"/>
                </a:solidFill>
                <a:effectLst/>
              </a:rPr>
              <a:t>t_j</a:t>
            </a:r>
            <a:r>
              <a:rPr lang="en-US" dirty="0"/>
              <a:t>)/</a:t>
            </a:r>
            <a:r>
              <a:rPr lang="el-GR" dirty="0"/>
              <a:t>τ))</a:t>
            </a:r>
            <a:endParaRPr lang="en-C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D4381F0-FB52-BA09-D157-A573400DCCC6}"/>
              </a:ext>
            </a:extLst>
          </p:cNvPr>
          <p:cNvSpPr txBox="1"/>
          <p:nvPr/>
        </p:nvSpPr>
        <p:spPr>
          <a:xfrm>
            <a:off x="6096000" y="5959318"/>
            <a:ext cx="6477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 err="1">
                <a:solidFill>
                  <a:srgbClr val="FFA07A"/>
                </a:solidFill>
              </a:rPr>
              <a:t>L_InfoNCE</a:t>
            </a:r>
            <a:r>
              <a:rPr lang="en-US" dirty="0">
                <a:solidFill>
                  <a:srgbClr val="FFA07A"/>
                </a:solidFill>
              </a:rPr>
              <a:t> </a:t>
            </a:r>
            <a:r>
              <a:rPr lang="en-US" dirty="0">
                <a:effectLst/>
                <a:latin typeface="Courier New" panose="02070309020205020404" pitchFamily="49" charset="0"/>
              </a:rPr>
              <a:t>= (</a:t>
            </a:r>
            <a:r>
              <a:rPr lang="en-US" dirty="0">
                <a:solidFill>
                  <a:srgbClr val="FFA07A"/>
                </a:solidFill>
                <a:effectLst/>
              </a:rPr>
              <a:t>L_i2t</a:t>
            </a:r>
            <a:r>
              <a:rPr lang="en-US" dirty="0">
                <a:effectLst/>
                <a:latin typeface="Courier New" panose="02070309020205020404" pitchFamily="49" charset="0"/>
              </a:rPr>
              <a:t> + </a:t>
            </a:r>
            <a:r>
              <a:rPr lang="en-US" dirty="0">
                <a:solidFill>
                  <a:srgbClr val="FFA07A"/>
                </a:solidFill>
                <a:effectLst/>
              </a:rPr>
              <a:t>L_t</a:t>
            </a:r>
            <a:r>
              <a:rPr lang="en-US" altLang="zh-CN" dirty="0">
                <a:solidFill>
                  <a:srgbClr val="FFA07A"/>
                </a:solidFill>
                <a:effectLst/>
              </a:rPr>
              <a:t>2i)</a:t>
            </a:r>
            <a:r>
              <a:rPr lang="zh-CN" altLang="en-US" dirty="0">
                <a:solidFill>
                  <a:srgbClr val="FFA07A"/>
                </a:solidFill>
                <a:effectLst/>
              </a:rPr>
              <a:t> </a:t>
            </a:r>
            <a:r>
              <a:rPr lang="en-US" altLang="zh-CN" dirty="0">
                <a:solidFill>
                  <a:srgbClr val="FFA07A"/>
                </a:solidFill>
                <a:effectLst/>
              </a:rPr>
              <a:t>/</a:t>
            </a:r>
            <a:r>
              <a:rPr lang="zh-CN" altLang="en-US" dirty="0">
                <a:solidFill>
                  <a:srgbClr val="FFA07A"/>
                </a:solidFill>
                <a:effectLst/>
              </a:rPr>
              <a:t> </a:t>
            </a:r>
            <a:r>
              <a:rPr lang="en-US" dirty="0">
                <a:solidFill>
                  <a:srgbClr val="FFA07A"/>
                </a:solidFill>
              </a:rPr>
              <a:t>2</a:t>
            </a: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C035A70D-22EA-2B88-7D44-B463AB9FCE71}"/>
              </a:ext>
            </a:extLst>
          </p:cNvPr>
          <p:cNvSpPr txBox="1"/>
          <p:nvPr/>
        </p:nvSpPr>
        <p:spPr>
          <a:xfrm>
            <a:off x="6096000" y="6269259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Learning transferable visual models from natural language supervision. Radford, Alec, et al. ICML, 2021.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27639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A612F-C62A-0254-6F25-0C5A599EB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1E2A1C8-DEA7-8C2E-14AE-66BCD847EBB0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CLIP: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zero-shot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performance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634008-AC0A-D7CF-B63F-6ED693777ED1}"/>
              </a:ext>
            </a:extLst>
          </p:cNvPr>
          <p:cNvSpPr txBox="1"/>
          <p:nvPr/>
        </p:nvSpPr>
        <p:spPr>
          <a:xfrm>
            <a:off x="401140" y="3025238"/>
            <a:ext cx="22351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importance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prompt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optimization: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create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prompts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like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  <a:r>
              <a:rPr lang="en-US" sz="16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 photo of a big </a:t>
            </a:r>
            <a:r>
              <a:rPr lang="en-US" altLang="zh-CN" sz="16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{l</a:t>
            </a:r>
            <a:r>
              <a:rPr lang="en-US" sz="16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abel</a:t>
            </a:r>
            <a:r>
              <a:rPr lang="en-US" altLang="zh-CN" sz="16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}</a:t>
            </a:r>
            <a:r>
              <a:rPr lang="en-US" sz="1600" i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 and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sz="1600" i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  <a:r>
              <a:rPr lang="en-US" sz="16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 photo of a small </a:t>
            </a:r>
            <a:r>
              <a:rPr lang="en-US" altLang="zh-CN" sz="16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{</a:t>
            </a:r>
            <a:r>
              <a:rPr lang="en-US" sz="16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label</a:t>
            </a:r>
            <a:r>
              <a:rPr lang="en-US" altLang="zh-CN" sz="16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}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ensemble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results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80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such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prompts.</a:t>
            </a:r>
            <a:endParaRPr lang="en-CN" sz="16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3" name="Picture 2" descr="A close-up of a number&#10;&#10;AI-generated content may be incorrect.">
            <a:extLst>
              <a:ext uri="{FF2B5EF4-FFF2-40B4-BE49-F238E27FC236}">
                <a16:creationId xmlns:a16="http://schemas.microsoft.com/office/drawing/2014/main" id="{90E461D3-41B0-02C9-4B66-23D249E8F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757" y="1261387"/>
            <a:ext cx="5386614" cy="15661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19B918-38A6-74AC-88D0-36E1C01AD4EA}"/>
              </a:ext>
            </a:extLst>
          </p:cNvPr>
          <p:cNvSpPr txBox="1"/>
          <p:nvPr/>
        </p:nvSpPr>
        <p:spPr>
          <a:xfrm>
            <a:off x="448129" y="1034534"/>
            <a:ext cx="6045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classification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datasets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not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used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pre-training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9" name="Picture 8" descr="A graph with green and blue lines&#10;&#10;AI-generated content may be incorrect.">
            <a:extLst>
              <a:ext uri="{FF2B5EF4-FFF2-40B4-BE49-F238E27FC236}">
                <a16:creationId xmlns:a16="http://schemas.microsoft.com/office/drawing/2014/main" id="{C3A20066-5FD5-6A59-9182-62336A4D2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9636" y="2672130"/>
            <a:ext cx="3673981" cy="350698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F7078BB-72FB-0C9D-E00F-4FD2E42201D4}"/>
              </a:ext>
            </a:extLst>
          </p:cNvPr>
          <p:cNvSpPr txBox="1"/>
          <p:nvPr/>
        </p:nvSpPr>
        <p:spPr>
          <a:xfrm>
            <a:off x="4797696" y="4741829"/>
            <a:ext cx="25966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Comparing</a:t>
            </a:r>
            <a:r>
              <a:rPr lang="zh-CN" altLang="en-US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encoding</a:t>
            </a:r>
            <a:r>
              <a:rPr lang="zh-CN" altLang="en-US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with</a:t>
            </a:r>
            <a:br>
              <a:rPr lang="en-US" altLang="zh-CN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single</a:t>
            </a:r>
            <a:r>
              <a:rPr lang="zh-CN" altLang="en-US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label</a:t>
            </a:r>
            <a:r>
              <a:rPr lang="zh-CN" altLang="en-US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word</a:t>
            </a:r>
            <a:r>
              <a:rPr lang="zh-CN" altLang="en-US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encoding</a:t>
            </a:r>
            <a:endParaRPr lang="en-CN" sz="1200">
              <a:solidFill>
                <a:schemeClr val="tx2">
                  <a:lumMod val="50000"/>
                  <a:lumOff val="5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EBAED8A-642C-B16E-6022-30851903933A}"/>
              </a:ext>
            </a:extLst>
          </p:cNvPr>
          <p:cNvCxnSpPr>
            <a:cxnSpLocks/>
          </p:cNvCxnSpPr>
          <p:nvPr/>
        </p:nvCxnSpPr>
        <p:spPr>
          <a:xfrm flipH="1" flipV="1">
            <a:off x="4998474" y="4425621"/>
            <a:ext cx="337457" cy="3162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897FC3F-4F46-A548-63F3-47761FD79B11}"/>
              </a:ext>
            </a:extLst>
          </p:cNvPr>
          <p:cNvSpPr txBox="1"/>
          <p:nvPr/>
        </p:nvSpPr>
        <p:spPr>
          <a:xfrm>
            <a:off x="3455451" y="3195662"/>
            <a:ext cx="1711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>
                <a:solidFill>
                  <a:schemeClr val="accent3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Prompt</a:t>
            </a:r>
            <a:r>
              <a:rPr lang="zh-CN" altLang="en-US" sz="1200">
                <a:solidFill>
                  <a:schemeClr val="accent3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solidFill>
                  <a:schemeClr val="accent3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optimization</a:t>
            </a:r>
            <a:br>
              <a:rPr lang="en-US" altLang="zh-CN" sz="1200">
                <a:solidFill>
                  <a:schemeClr val="accent3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1200">
                <a:solidFill>
                  <a:schemeClr val="accent3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1200">
                <a:solidFill>
                  <a:schemeClr val="accent3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solidFill>
                  <a:schemeClr val="accent3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ensembling</a:t>
            </a:r>
            <a:endParaRPr lang="en-CN" sz="1200">
              <a:solidFill>
                <a:schemeClr val="accent3">
                  <a:lumMod val="40000"/>
                  <a:lumOff val="6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8DB8D87-7860-3C57-A4CF-665A5B45E7F1}"/>
              </a:ext>
            </a:extLst>
          </p:cNvPr>
          <p:cNvCxnSpPr>
            <a:cxnSpLocks/>
          </p:cNvCxnSpPr>
          <p:nvPr/>
        </p:nvCxnSpPr>
        <p:spPr>
          <a:xfrm>
            <a:off x="4062303" y="3657327"/>
            <a:ext cx="514323" cy="246303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graph of a graph of a graph&#10;&#10;AI-generated content may be incorrect.">
            <a:extLst>
              <a:ext uri="{FF2B5EF4-FFF2-40B4-BE49-F238E27FC236}">
                <a16:creationId xmlns:a16="http://schemas.microsoft.com/office/drawing/2014/main" id="{8C6A1C46-3D0D-84C7-539B-CB2C52407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2717" y="299591"/>
            <a:ext cx="3279321" cy="3129409"/>
          </a:xfrm>
          <a:prstGeom prst="rect">
            <a:avLst/>
          </a:prstGeom>
        </p:spPr>
      </p:pic>
      <p:pic>
        <p:nvPicPr>
          <p:cNvPr id="36" name="Picture 35" descr="A graph of numbers and letters&#10;&#10;AI-generated content may be incorrect.">
            <a:extLst>
              <a:ext uri="{FF2B5EF4-FFF2-40B4-BE49-F238E27FC236}">
                <a16:creationId xmlns:a16="http://schemas.microsoft.com/office/drawing/2014/main" id="{8E0BF401-817C-C049-C186-B5236EFA44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2113" y="3665196"/>
            <a:ext cx="2775856" cy="306191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E970D4B-81A5-1C22-462C-72E354C796E6}"/>
              </a:ext>
            </a:extLst>
          </p:cNvPr>
          <p:cNvSpPr txBox="1"/>
          <p:nvPr/>
        </p:nvSpPr>
        <p:spPr>
          <a:xfrm>
            <a:off x="6749633" y="1073213"/>
            <a:ext cx="17530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On</a:t>
            </a:r>
            <a:r>
              <a:rPr lang="zh-CN" altLang="en-US"/>
              <a:t> </a:t>
            </a:r>
            <a:r>
              <a:rPr lang="en-US" altLang="zh-CN"/>
              <a:t>average,</a:t>
            </a:r>
            <a:r>
              <a:rPr lang="zh-CN" altLang="en-US"/>
              <a:t> </a:t>
            </a:r>
            <a:r>
              <a:rPr lang="en-US" altLang="zh-CN"/>
              <a:t>zero-shot</a:t>
            </a:r>
            <a:r>
              <a:rPr lang="zh-CN" altLang="en-US"/>
              <a:t> </a:t>
            </a:r>
            <a:r>
              <a:rPr lang="en-US" altLang="zh-CN"/>
              <a:t>CLIP</a:t>
            </a:r>
            <a:br>
              <a:rPr lang="en-US" altLang="zh-CN"/>
            </a:br>
            <a:r>
              <a:rPr lang="en-US" altLang="zh-CN"/>
              <a:t>is</a:t>
            </a:r>
            <a:r>
              <a:rPr lang="zh-CN" altLang="en-US"/>
              <a:t> </a:t>
            </a:r>
            <a:r>
              <a:rPr lang="en-US" altLang="zh-CN"/>
              <a:t>comparable</a:t>
            </a:r>
            <a:r>
              <a:rPr lang="zh-CN" altLang="en-US"/>
              <a:t> </a:t>
            </a:r>
            <a:r>
              <a:rPr lang="en-US" altLang="zh-CN"/>
              <a:t>to</a:t>
            </a:r>
            <a:r>
              <a:rPr lang="zh-CN" altLang="en-US"/>
              <a:t> </a:t>
            </a:r>
            <a:r>
              <a:rPr lang="en-US" altLang="zh-CN"/>
              <a:t>ResNet50</a:t>
            </a:r>
            <a:br>
              <a:rPr lang="en-US" altLang="zh-CN"/>
            </a:br>
            <a:r>
              <a:rPr lang="en-US" altLang="zh-CN"/>
              <a:t>trained</a:t>
            </a:r>
            <a:r>
              <a:rPr lang="zh-CN" altLang="en-US"/>
              <a:t> </a:t>
            </a:r>
            <a:r>
              <a:rPr lang="en-US" altLang="zh-CN"/>
              <a:t>on</a:t>
            </a:r>
            <a:r>
              <a:rPr lang="zh-CN" altLang="en-US"/>
              <a:t> </a:t>
            </a:r>
            <a:r>
              <a:rPr lang="en-US" altLang="zh-CN"/>
              <a:t>21k</a:t>
            </a:r>
            <a:r>
              <a:rPr lang="zh-CN" altLang="en-US"/>
              <a:t> </a:t>
            </a:r>
            <a:r>
              <a:rPr lang="en-US" altLang="zh-CN"/>
              <a:t>labeled</a:t>
            </a:r>
            <a:r>
              <a:rPr lang="zh-CN" altLang="en-US"/>
              <a:t> </a:t>
            </a:r>
            <a:r>
              <a:rPr lang="en-US" altLang="zh-CN"/>
              <a:t>images.</a:t>
            </a:r>
            <a:endParaRPr lang="en-CN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A1BE827-41A1-BDB6-B61D-E0BCA97CFFD7}"/>
              </a:ext>
            </a:extLst>
          </p:cNvPr>
          <p:cNvSpPr txBox="1"/>
          <p:nvPr/>
        </p:nvSpPr>
        <p:spPr>
          <a:xfrm>
            <a:off x="7418667" y="4030462"/>
            <a:ext cx="17530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breakdown</a:t>
            </a:r>
            <a:r>
              <a:rPr lang="zh-CN" altLang="en-US"/>
              <a:t> </a:t>
            </a:r>
            <a:r>
              <a:rPr lang="en-US" altLang="zh-CN"/>
              <a:t>of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average</a:t>
            </a:r>
            <a:r>
              <a:rPr lang="zh-CN" altLang="en-US"/>
              <a:t> </a:t>
            </a:r>
            <a:r>
              <a:rPr lang="en-US" altLang="zh-CN"/>
              <a:t>performance</a:t>
            </a:r>
            <a:r>
              <a:rPr lang="zh-CN" altLang="en-US"/>
              <a:t> </a:t>
            </a:r>
            <a:r>
              <a:rPr lang="en-US" altLang="zh-CN"/>
              <a:t>over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27</a:t>
            </a:r>
            <a:r>
              <a:rPr lang="zh-CN" altLang="en-US"/>
              <a:t> </a:t>
            </a:r>
            <a:r>
              <a:rPr lang="en-US" altLang="zh-CN"/>
              <a:t>test</a:t>
            </a:r>
            <a:r>
              <a:rPr lang="zh-CN" altLang="en-US"/>
              <a:t> </a:t>
            </a:r>
            <a:r>
              <a:rPr lang="en-US" altLang="zh-CN"/>
              <a:t>datasets.</a:t>
            </a:r>
            <a:endParaRPr lang="en-C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40C367A-A634-AF0C-000A-096849A0D1F6}"/>
              </a:ext>
            </a:extLst>
          </p:cNvPr>
          <p:cNvSpPr txBox="1"/>
          <p:nvPr/>
        </p:nvSpPr>
        <p:spPr>
          <a:xfrm>
            <a:off x="389507" y="6059991"/>
            <a:ext cx="83626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A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similar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work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appears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simultaneously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with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larger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training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set: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Scaling Up Visual and Vision-Language Representation Learning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With Noisy Text Supervision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.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ICML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2021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870489CB-9F1A-A9E6-352D-BFE215AA87D1}"/>
              </a:ext>
            </a:extLst>
          </p:cNvPr>
          <p:cNvSpPr txBox="1"/>
          <p:nvPr/>
        </p:nvSpPr>
        <p:spPr>
          <a:xfrm>
            <a:off x="382812" y="6446543"/>
            <a:ext cx="1174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Learning transferable visual models from natural language supervision. Radford, Alec, et al. ICML, 2021.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3250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163606-6C35-87A4-5AA2-D34144BE6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C9D55-C2E0-2769-2A6C-F3A90B68F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6"/>
            <a:ext cx="10714463" cy="5766042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Motivation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What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segmentation?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There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sharp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conflict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between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“more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data”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“labeling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cost”.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Need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foundation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segmentation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that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zero-shot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segmentation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(rather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than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collecting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many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more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masked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each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new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class),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quickly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fine-tuned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special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tasks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(with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only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small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number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labeled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data).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B004A13-5ABD-7571-2758-5804B92867DE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SAM:</a:t>
            </a:r>
            <a:r>
              <a:rPr lang="zh-CN" altLang="en-US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Segment</a:t>
            </a:r>
            <a:r>
              <a:rPr lang="zh-CN" altLang="en-US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Anything</a:t>
            </a:r>
            <a:r>
              <a:rPr lang="zh-CN" altLang="en-US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Model</a:t>
            </a:r>
            <a:endParaRPr lang="en-US" dirty="0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0" name="Picture 2" descr="image classification vs object detection vs image segmentation">
            <a:extLst>
              <a:ext uri="{FF2B5EF4-FFF2-40B4-BE49-F238E27FC236}">
                <a16:creationId xmlns:a16="http://schemas.microsoft.com/office/drawing/2014/main" id="{BB0E147A-7B4D-9280-9A29-D254C8BB1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52" y="1837937"/>
            <a:ext cx="6564085" cy="273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C78E34D-66C6-BC64-0ADA-A1F4ADD02728}"/>
              </a:ext>
            </a:extLst>
          </p:cNvPr>
          <p:cNvSpPr txBox="1"/>
          <p:nvPr/>
        </p:nvSpPr>
        <p:spPr>
          <a:xfrm>
            <a:off x="7430644" y="1190849"/>
            <a:ext cx="4597957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Segmentation is harder than image classification or object detection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:</a:t>
            </a:r>
          </a:p>
          <a:p>
            <a:endParaRPr lang="en-US" alt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altLang="zh-CN" sz="1600" b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Higher</a:t>
            </a:r>
            <a:r>
              <a:rPr lang="zh-CN" altLang="en-US" sz="1600" b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b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complexity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: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more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details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pixel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level,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that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each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pixel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requires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label.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altLang="zh-CN" sz="16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altLang="zh-CN" sz="1600" b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Ambiguity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: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what’s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boundary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between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cat’s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fur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fuzzy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grass?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sz="16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altLang="zh-CN" sz="1600" b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High</a:t>
            </a:r>
            <a:r>
              <a:rPr lang="zh-CN" altLang="en-US" sz="1600" b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b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labeling</a:t>
            </a:r>
            <a:r>
              <a:rPr lang="zh-CN" altLang="en-US" sz="1600" b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 b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cost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: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</a:t>
            </a:r>
            <a:r>
              <a:rPr 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roviding masks is time-consuming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due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fine details,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non-regular shapes,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ambiguity.</a:t>
            </a:r>
            <a:endParaRPr lang="en-US" sz="16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E297E64A-F8DF-E56F-336B-04E9E17FD2E1}"/>
              </a:ext>
            </a:extLst>
          </p:cNvPr>
          <p:cNvSpPr txBox="1"/>
          <p:nvPr/>
        </p:nvSpPr>
        <p:spPr>
          <a:xfrm>
            <a:off x="3684797" y="6396335"/>
            <a:ext cx="112732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 </a:t>
            </a:r>
            <a:r>
              <a:rPr lang="en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</a:t>
            </a:r>
            <a:r>
              <a:rPr lang="en-US" altLang="zh-CN" sz="12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ce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: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CN" sz="1200">
                <a:latin typeface="Microsoft YaHei UI" panose="020B0503020204020204" pitchFamily="34" charset="-122"/>
                <a:ea typeface="Microsoft YaHei UI" panose="020B0503020204020204" pitchFamily="34" charset="-122"/>
                <a:hlinkClick r:id="rId3"/>
              </a:rPr>
              <a:t>https://wiki.camthink.ai/zh-Hans/docs/neoedge-ng4500-series/application-guide/object-detection/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Simple but Effective: CLIP Embeddings for Embodied AI</a:t>
            </a:r>
          </a:p>
        </p:txBody>
      </p:sp>
    </p:spTree>
    <p:extLst>
      <p:ext uri="{BB962C8B-B14F-4D97-AF65-F5344CB8AC3E}">
        <p14:creationId xmlns:p14="http://schemas.microsoft.com/office/powerpoint/2010/main" val="13966242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56A8B-F686-BAC1-82DA-A30FD0D47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73173-941B-0CA0-3BF1-67C88273EF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962236"/>
            <a:ext cx="10714463" cy="1426029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First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question: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how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construct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large-scale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segmentation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mask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dataset?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Before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SAM,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largest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OpenImage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SAM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11x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more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400x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more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Better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have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automatic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tool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assist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labeling.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ADB0CCA-1A74-B28E-C3BC-21BFE966F982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SAM: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Segment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Anything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Model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C863BF-22D3-9FAB-C90D-86FAC9F3032A}"/>
              </a:ext>
            </a:extLst>
          </p:cNvPr>
          <p:cNvSpPr/>
          <p:nvPr/>
        </p:nvSpPr>
        <p:spPr>
          <a:xfrm>
            <a:off x="762000" y="2428944"/>
            <a:ext cx="1937657" cy="14260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Bootstrapping:</a:t>
            </a:r>
          </a:p>
          <a:p>
            <a:pPr algn="ctr"/>
            <a:r>
              <a:rPr lang="en-US" altLang="zh-CN"/>
              <a:t>Train</a:t>
            </a:r>
            <a:r>
              <a:rPr lang="zh-CN" altLang="en-US"/>
              <a:t> </a:t>
            </a:r>
            <a:r>
              <a:rPr lang="en-US" altLang="zh-CN"/>
              <a:t>initial</a:t>
            </a:r>
            <a:r>
              <a:rPr lang="zh-CN" altLang="en-US"/>
              <a:t> </a:t>
            </a:r>
            <a:r>
              <a:rPr lang="en-US" altLang="zh-CN"/>
              <a:t>SAM</a:t>
            </a:r>
            <a:r>
              <a:rPr lang="zh-CN" altLang="en-US"/>
              <a:t> </a:t>
            </a:r>
            <a:r>
              <a:rPr lang="en-US" altLang="zh-CN"/>
              <a:t>on</a:t>
            </a:r>
            <a:r>
              <a:rPr lang="zh-CN" altLang="en-US"/>
              <a:t> </a:t>
            </a:r>
            <a:r>
              <a:rPr lang="en-US" altLang="zh-CN"/>
              <a:t>public</a:t>
            </a:r>
            <a:r>
              <a:rPr lang="zh-CN" altLang="en-US"/>
              <a:t> </a:t>
            </a:r>
            <a:r>
              <a:rPr lang="en-US" altLang="zh-CN"/>
              <a:t>data</a:t>
            </a:r>
            <a:endParaRPr lang="en-C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F98086-52E6-0399-0152-DB4962DA828E}"/>
              </a:ext>
            </a:extLst>
          </p:cNvPr>
          <p:cNvSpPr/>
          <p:nvPr/>
        </p:nvSpPr>
        <p:spPr>
          <a:xfrm>
            <a:off x="3722914" y="2428944"/>
            <a:ext cx="1937657" cy="14260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Stage</a:t>
            </a:r>
            <a:r>
              <a:rPr lang="zh-CN" altLang="en-US"/>
              <a:t> </a:t>
            </a:r>
            <a:r>
              <a:rPr lang="en-US" altLang="zh-CN"/>
              <a:t>1:</a:t>
            </a:r>
            <a:r>
              <a:rPr lang="zh-CN" altLang="en-US"/>
              <a:t> </a:t>
            </a:r>
            <a:r>
              <a:rPr lang="en-US" altLang="zh-CN"/>
              <a:t>easy</a:t>
            </a:r>
            <a:br>
              <a:rPr lang="en-US" altLang="zh-CN"/>
            </a:br>
            <a:r>
              <a:rPr lang="en-US" altLang="zh-CN"/>
              <a:t>annotators</a:t>
            </a:r>
            <a:r>
              <a:rPr lang="zh-CN" altLang="en-US"/>
              <a:t> </a:t>
            </a:r>
            <a:r>
              <a:rPr lang="en-US" altLang="zh-CN"/>
              <a:t>click,</a:t>
            </a:r>
            <a:r>
              <a:rPr lang="zh-CN" altLang="en-US"/>
              <a:t> </a:t>
            </a:r>
            <a:r>
              <a:rPr lang="en-US" altLang="zh-CN"/>
              <a:t>SAM</a:t>
            </a:r>
            <a:r>
              <a:rPr lang="zh-CN" altLang="en-US"/>
              <a:t> </a:t>
            </a:r>
            <a:r>
              <a:rPr lang="en-US" altLang="zh-CN"/>
              <a:t>masks,</a:t>
            </a:r>
            <a:br>
              <a:rPr lang="en-US" altLang="zh-CN"/>
            </a:br>
            <a:r>
              <a:rPr lang="en-US" altLang="zh-CN"/>
              <a:t>annotator</a:t>
            </a:r>
            <a:r>
              <a:rPr lang="zh-CN" altLang="en-US"/>
              <a:t> </a:t>
            </a:r>
            <a:r>
              <a:rPr lang="en-US" altLang="zh-CN"/>
              <a:t>refine</a:t>
            </a:r>
          </a:p>
          <a:p>
            <a:pPr algn="ctr"/>
            <a:r>
              <a:rPr lang="en-US" altLang="zh-CN"/>
              <a:t>&lt;30</a:t>
            </a:r>
            <a:r>
              <a:rPr lang="zh-CN" altLang="en-US"/>
              <a:t> </a:t>
            </a:r>
            <a:r>
              <a:rPr lang="en-US" altLang="zh-CN"/>
              <a:t>sec</a:t>
            </a:r>
            <a:r>
              <a:rPr lang="zh-CN" altLang="en-US"/>
              <a:t> </a:t>
            </a:r>
            <a:r>
              <a:rPr lang="en-US" altLang="zh-CN"/>
              <a:t>/</a:t>
            </a:r>
            <a:r>
              <a:rPr lang="zh-CN" altLang="en-US"/>
              <a:t> </a:t>
            </a:r>
            <a:r>
              <a:rPr lang="en-US" altLang="zh-CN"/>
              <a:t>image</a:t>
            </a:r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EA0D9B-3924-C249-3030-B6303494859C}"/>
              </a:ext>
            </a:extLst>
          </p:cNvPr>
          <p:cNvSpPr/>
          <p:nvPr/>
        </p:nvSpPr>
        <p:spPr>
          <a:xfrm>
            <a:off x="6683828" y="2428944"/>
            <a:ext cx="1937657" cy="14260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Stage</a:t>
            </a:r>
            <a:r>
              <a:rPr lang="zh-CN" altLang="en-US"/>
              <a:t> </a:t>
            </a:r>
            <a:r>
              <a:rPr lang="en-US" altLang="zh-CN"/>
              <a:t>2:</a:t>
            </a:r>
            <a:r>
              <a:rPr lang="zh-CN" altLang="en-US"/>
              <a:t> </a:t>
            </a:r>
            <a:r>
              <a:rPr lang="en-US" altLang="zh-CN"/>
              <a:t>less</a:t>
            </a:r>
            <a:r>
              <a:rPr lang="zh-CN" altLang="en-US"/>
              <a:t> </a:t>
            </a:r>
            <a:r>
              <a:rPr lang="en-US" altLang="zh-CN"/>
              <a:t>prominent</a:t>
            </a:r>
            <a:r>
              <a:rPr lang="zh-CN" altLang="en-US"/>
              <a:t> </a:t>
            </a:r>
            <a:r>
              <a:rPr lang="en-US" altLang="zh-CN"/>
              <a:t>obj.</a:t>
            </a:r>
            <a:br>
              <a:rPr lang="en-US" altLang="zh-CN"/>
            </a:br>
            <a:r>
              <a:rPr lang="en-US" altLang="zh-CN"/>
              <a:t>SAM</a:t>
            </a:r>
            <a:r>
              <a:rPr lang="zh-CN" altLang="en-US"/>
              <a:t> </a:t>
            </a:r>
            <a:r>
              <a:rPr lang="en-US" altLang="zh-CN"/>
              <a:t>masks,</a:t>
            </a:r>
            <a:br>
              <a:rPr lang="en-US" altLang="zh-CN"/>
            </a:br>
            <a:r>
              <a:rPr lang="en-US" altLang="zh-CN"/>
              <a:t>annotators</a:t>
            </a:r>
            <a:r>
              <a:rPr lang="zh-CN" altLang="en-US"/>
              <a:t> </a:t>
            </a:r>
            <a:r>
              <a:rPr lang="en-US" altLang="zh-CN"/>
              <a:t>label</a:t>
            </a:r>
            <a:r>
              <a:rPr lang="zh-CN" altLang="en-US"/>
              <a:t> </a:t>
            </a:r>
            <a:r>
              <a:rPr lang="en-US" altLang="zh-CN"/>
              <a:t>missed</a:t>
            </a:r>
            <a:endParaRPr lang="en-C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FFB811-8BC6-4418-F1A2-85BBBAB7C7A9}"/>
              </a:ext>
            </a:extLst>
          </p:cNvPr>
          <p:cNvSpPr txBox="1"/>
          <p:nvPr/>
        </p:nvSpPr>
        <p:spPr>
          <a:xfrm>
            <a:off x="6350248" y="3870001"/>
            <a:ext cx="260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Model</a:t>
            </a:r>
            <a:r>
              <a:rPr lang="zh-CN" altLang="en-US"/>
              <a:t> </a:t>
            </a:r>
            <a:r>
              <a:rPr lang="en-US" altLang="zh-CN"/>
              <a:t>re-trained</a:t>
            </a:r>
            <a:r>
              <a:rPr lang="zh-CN" altLang="en-US"/>
              <a:t> </a:t>
            </a:r>
            <a:r>
              <a:rPr lang="en-US" altLang="zh-CN"/>
              <a:t>5</a:t>
            </a:r>
            <a:r>
              <a:rPr lang="zh-CN" altLang="en-US"/>
              <a:t> </a:t>
            </a:r>
            <a:r>
              <a:rPr lang="en-US" altLang="zh-CN"/>
              <a:t>times</a:t>
            </a:r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C02AF3-E47F-F0A8-F491-7C119FBB5DD0}"/>
              </a:ext>
            </a:extLst>
          </p:cNvPr>
          <p:cNvSpPr txBox="1"/>
          <p:nvPr/>
        </p:nvSpPr>
        <p:spPr>
          <a:xfrm>
            <a:off x="3389334" y="3870001"/>
            <a:ext cx="2604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Model</a:t>
            </a:r>
            <a:r>
              <a:rPr lang="zh-CN" altLang="en-US"/>
              <a:t> </a:t>
            </a:r>
            <a:r>
              <a:rPr lang="en-US" altLang="zh-CN"/>
              <a:t>re-trained</a:t>
            </a:r>
            <a:r>
              <a:rPr lang="zh-CN" altLang="en-US"/>
              <a:t> </a:t>
            </a:r>
            <a:r>
              <a:rPr lang="en-US" altLang="zh-CN"/>
              <a:t>6</a:t>
            </a:r>
            <a:r>
              <a:rPr lang="zh-CN" altLang="en-US"/>
              <a:t> </a:t>
            </a:r>
            <a:r>
              <a:rPr lang="en-US" altLang="zh-CN"/>
              <a:t>times</a:t>
            </a:r>
          </a:p>
          <a:p>
            <a:r>
              <a:rPr lang="en-US" altLang="zh-CN"/>
              <a:t>ViT-B</a:t>
            </a:r>
            <a:r>
              <a:rPr lang="zh-CN" altLang="en-US"/>
              <a:t> </a:t>
            </a:r>
            <a:r>
              <a:rPr lang="en-US" altLang="zh-CN"/>
              <a:t>to</a:t>
            </a:r>
            <a:r>
              <a:rPr lang="zh-CN" altLang="en-US"/>
              <a:t> </a:t>
            </a:r>
            <a:r>
              <a:rPr lang="en-US" altLang="zh-CN"/>
              <a:t>ViT-H</a:t>
            </a:r>
            <a:endParaRPr lang="en-C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7E9118-1AF5-DA42-333B-C1F9020F8802}"/>
              </a:ext>
            </a:extLst>
          </p:cNvPr>
          <p:cNvSpPr/>
          <p:nvPr/>
        </p:nvSpPr>
        <p:spPr>
          <a:xfrm>
            <a:off x="9495739" y="2408737"/>
            <a:ext cx="1937657" cy="14260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Stage</a:t>
            </a:r>
            <a:r>
              <a:rPr lang="zh-CN" altLang="en-US"/>
              <a:t> </a:t>
            </a:r>
            <a:r>
              <a:rPr lang="en-US" altLang="zh-CN"/>
              <a:t>3:</a:t>
            </a:r>
            <a:r>
              <a:rPr lang="zh-CN" altLang="en-US"/>
              <a:t> </a:t>
            </a:r>
            <a:r>
              <a:rPr lang="en-US" altLang="zh-CN"/>
              <a:t>fully</a:t>
            </a:r>
            <a:r>
              <a:rPr lang="zh-CN" altLang="en-US"/>
              <a:t> </a:t>
            </a:r>
            <a:r>
              <a:rPr lang="en-US" altLang="zh-CN"/>
              <a:t>automatic</a:t>
            </a:r>
          </a:p>
          <a:p>
            <a:pPr algn="ctr"/>
            <a:r>
              <a:rPr lang="en-US" altLang="zh-CN"/>
              <a:t>Find</a:t>
            </a:r>
            <a:r>
              <a:rPr lang="zh-CN" altLang="en-US"/>
              <a:t> </a:t>
            </a:r>
            <a:r>
              <a:rPr lang="en-US" altLang="zh-CN"/>
              <a:t>only</a:t>
            </a:r>
            <a:r>
              <a:rPr lang="zh-CN" altLang="en-US"/>
              <a:t> </a:t>
            </a:r>
            <a:r>
              <a:rPr lang="en-US" altLang="zh-CN"/>
              <a:t>stable</a:t>
            </a:r>
            <a:r>
              <a:rPr lang="zh-CN" altLang="en-US"/>
              <a:t> </a:t>
            </a:r>
            <a:r>
              <a:rPr lang="en-US" altLang="zh-CN"/>
              <a:t>masks</a:t>
            </a:r>
            <a:endParaRPr lang="en-C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3E7178-78EC-5C02-1A05-713C2A4C0621}"/>
              </a:ext>
            </a:extLst>
          </p:cNvPr>
          <p:cNvSpPr txBox="1"/>
          <p:nvPr/>
        </p:nvSpPr>
        <p:spPr>
          <a:xfrm>
            <a:off x="9801821" y="3870001"/>
            <a:ext cx="1325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Model</a:t>
            </a:r>
            <a:r>
              <a:rPr lang="zh-CN" altLang="en-US"/>
              <a:t> </a:t>
            </a:r>
            <a:r>
              <a:rPr lang="en-US" altLang="zh-CN"/>
              <a:t>fixed</a:t>
            </a:r>
            <a:endParaRPr lang="en-C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21F0A2-BED0-34B8-2025-CC6163268D13}"/>
              </a:ext>
            </a:extLst>
          </p:cNvPr>
          <p:cNvSpPr txBox="1"/>
          <p:nvPr/>
        </p:nvSpPr>
        <p:spPr>
          <a:xfrm>
            <a:off x="1385990" y="3870001"/>
            <a:ext cx="689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ViT-B</a:t>
            </a:r>
            <a:endParaRPr lang="en-CN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6C3BDCA2-7BE9-424B-BF96-AE2F38F3F8EA}"/>
              </a:ext>
            </a:extLst>
          </p:cNvPr>
          <p:cNvSpPr/>
          <p:nvPr/>
        </p:nvSpPr>
        <p:spPr>
          <a:xfrm>
            <a:off x="2982686" y="3016772"/>
            <a:ext cx="406648" cy="2394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FB5F5A56-0137-6C4B-07A2-1800D0794B48}"/>
              </a:ext>
            </a:extLst>
          </p:cNvPr>
          <p:cNvSpPr/>
          <p:nvPr/>
        </p:nvSpPr>
        <p:spPr>
          <a:xfrm>
            <a:off x="5994150" y="3002008"/>
            <a:ext cx="406648" cy="2394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FC844BD6-3DF7-7F79-7FB4-732D9E326018}"/>
              </a:ext>
            </a:extLst>
          </p:cNvPr>
          <p:cNvSpPr/>
          <p:nvPr/>
        </p:nvSpPr>
        <p:spPr>
          <a:xfrm>
            <a:off x="8855288" y="3016772"/>
            <a:ext cx="406648" cy="2394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6" name="Picture 15" descr="A graph of a person with a mask&#10;&#10;AI-generated content may be incorrect.">
            <a:extLst>
              <a:ext uri="{FF2B5EF4-FFF2-40B4-BE49-F238E27FC236}">
                <a16:creationId xmlns:a16="http://schemas.microsoft.com/office/drawing/2014/main" id="{237EA51C-8E01-4760-22F4-915E04C80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990" y="4551568"/>
            <a:ext cx="10213095" cy="201617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165F1C9-D1B4-BD7D-D5B9-38F1C05A94CC}"/>
              </a:ext>
            </a:extLst>
          </p:cNvPr>
          <p:cNvSpPr txBox="1"/>
          <p:nvPr/>
        </p:nvSpPr>
        <p:spPr>
          <a:xfrm>
            <a:off x="135491" y="4494471"/>
            <a:ext cx="16257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resulting</a:t>
            </a:r>
            <a:b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SA-1B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endParaRPr lang="en-US" alt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dataset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E7B825-2014-821D-DE96-1251FF04B5FA}"/>
              </a:ext>
            </a:extLst>
          </p:cNvPr>
          <p:cNvSpPr txBox="1"/>
          <p:nvPr/>
        </p:nvSpPr>
        <p:spPr>
          <a:xfrm>
            <a:off x="6526950" y="6510648"/>
            <a:ext cx="393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Mask</a:t>
            </a:r>
            <a:r>
              <a:rPr lang="zh-CN" altLang="en-US"/>
              <a:t> </a:t>
            </a:r>
            <a:r>
              <a:rPr lang="en-US" altLang="zh-CN"/>
              <a:t>size</a:t>
            </a:r>
            <a:r>
              <a:rPr lang="zh-CN" altLang="en-US"/>
              <a:t> </a:t>
            </a:r>
            <a:r>
              <a:rPr lang="en-US" altLang="zh-CN"/>
              <a:t>and</a:t>
            </a:r>
            <a:r>
              <a:rPr lang="zh-CN" altLang="en-US"/>
              <a:t> </a:t>
            </a:r>
            <a:r>
              <a:rPr lang="en-US" altLang="zh-CN"/>
              <a:t>shape</a:t>
            </a:r>
            <a:r>
              <a:rPr lang="zh-CN" altLang="en-US"/>
              <a:t> </a:t>
            </a:r>
            <a:r>
              <a:rPr lang="en-US" altLang="zh-CN"/>
              <a:t>follow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others</a:t>
            </a:r>
            <a:endParaRPr lang="en-C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CB98C0-EA79-DAA0-556C-5FE0FC0D1F15}"/>
              </a:ext>
            </a:extLst>
          </p:cNvPr>
          <p:cNvSpPr txBox="1"/>
          <p:nvPr/>
        </p:nvSpPr>
        <p:spPr>
          <a:xfrm>
            <a:off x="1094653" y="6516801"/>
            <a:ext cx="4415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Most</a:t>
            </a:r>
            <a:r>
              <a:rPr lang="zh-CN" altLang="en-US"/>
              <a:t> </a:t>
            </a:r>
            <a:r>
              <a:rPr lang="en-US" altLang="zh-CN"/>
              <a:t>images</a:t>
            </a:r>
            <a:r>
              <a:rPr lang="zh-CN" altLang="en-US"/>
              <a:t> </a:t>
            </a:r>
            <a:r>
              <a:rPr lang="en-US" altLang="zh-CN"/>
              <a:t>have</a:t>
            </a:r>
            <a:r>
              <a:rPr lang="zh-CN" altLang="en-US"/>
              <a:t> </a:t>
            </a:r>
            <a:r>
              <a:rPr lang="en-US" altLang="zh-CN"/>
              <a:t>more</a:t>
            </a:r>
            <a:r>
              <a:rPr lang="zh-CN" altLang="en-US"/>
              <a:t> </a:t>
            </a:r>
            <a:r>
              <a:rPr lang="en-US" altLang="zh-CN"/>
              <a:t>masks</a:t>
            </a:r>
            <a:r>
              <a:rPr lang="zh-CN" altLang="en-US"/>
              <a:t> </a:t>
            </a:r>
            <a:r>
              <a:rPr lang="en-US" altLang="zh-CN"/>
              <a:t>than</a:t>
            </a:r>
            <a:r>
              <a:rPr lang="zh-CN" altLang="en-US"/>
              <a:t> </a:t>
            </a:r>
            <a:r>
              <a:rPr lang="en-US" altLang="zh-CN"/>
              <a:t>others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88174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A6DDA9-22F9-1664-11AC-9D74F2B86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3AD0C-22A4-A8AD-720C-2C7110EC90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6"/>
            <a:ext cx="10714463" cy="5766042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Architecture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/>
              <a:t>Text</a:t>
            </a:r>
            <a:r>
              <a:rPr lang="zh-CN" altLang="en-US" sz="2000" dirty="0"/>
              <a:t> </a:t>
            </a:r>
            <a:r>
              <a:rPr lang="en-US" altLang="zh-CN" sz="2000" dirty="0"/>
              <a:t>prompt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86A6FFF-EA9D-4A51-8DAE-32EFBF61031E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SAM: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Segment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Anything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Model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4" name="Picture 3" descr="A diagram of a diagram&#10;&#10;AI-generated content may be incorrect.">
            <a:extLst>
              <a:ext uri="{FF2B5EF4-FFF2-40B4-BE49-F238E27FC236}">
                <a16:creationId xmlns:a16="http://schemas.microsoft.com/office/drawing/2014/main" id="{2EE1ACF9-820C-6D1D-4E1B-A23135E65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463" y="1461174"/>
            <a:ext cx="10519073" cy="21746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D44849-778E-631B-EB67-45833397F8F3}"/>
              </a:ext>
            </a:extLst>
          </p:cNvPr>
          <p:cNvSpPr txBox="1"/>
          <p:nvPr/>
        </p:nvSpPr>
        <p:spPr>
          <a:xfrm>
            <a:off x="3182120" y="1203325"/>
            <a:ext cx="25439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ViT-B</a:t>
            </a:r>
            <a:r>
              <a:rPr lang="zh-CN" altLang="en-US"/>
              <a:t> </a:t>
            </a:r>
            <a:r>
              <a:rPr lang="en-US" altLang="zh-CN"/>
              <a:t>or</a:t>
            </a:r>
            <a:r>
              <a:rPr lang="zh-CN" altLang="en-US"/>
              <a:t> </a:t>
            </a:r>
            <a:r>
              <a:rPr lang="en-US" altLang="zh-CN"/>
              <a:t>ViT-H</a:t>
            </a:r>
          </a:p>
          <a:p>
            <a:r>
              <a:rPr lang="en-US" altLang="zh-CN"/>
              <a:t>pretrained</a:t>
            </a:r>
            <a:r>
              <a:rPr lang="zh-CN" altLang="en-US"/>
              <a:t> </a:t>
            </a:r>
            <a:r>
              <a:rPr lang="en-US" altLang="zh-CN"/>
              <a:t>using</a:t>
            </a:r>
            <a:r>
              <a:rPr lang="zh-CN" altLang="en-US"/>
              <a:t> </a:t>
            </a:r>
            <a:r>
              <a:rPr lang="en-US" altLang="zh-CN"/>
              <a:t>MAE</a:t>
            </a:r>
            <a:r>
              <a:rPr lang="en-US" altLang="zh-CN" baseline="30000"/>
              <a:t>[1]</a:t>
            </a:r>
            <a:endParaRPr lang="en-CN" baseline="30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13BFB7-A37E-502D-7986-A859E69739F9}"/>
              </a:ext>
            </a:extLst>
          </p:cNvPr>
          <p:cNvSpPr txBox="1"/>
          <p:nvPr/>
        </p:nvSpPr>
        <p:spPr>
          <a:xfrm>
            <a:off x="8349342" y="688979"/>
            <a:ext cx="35042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Any</a:t>
            </a:r>
            <a:r>
              <a:rPr lang="zh-CN" altLang="en-US"/>
              <a:t> </a:t>
            </a:r>
            <a:r>
              <a:rPr lang="en-US" altLang="zh-CN"/>
              <a:t>one</a:t>
            </a:r>
            <a:r>
              <a:rPr lang="zh-CN" altLang="en-US"/>
              <a:t> </a:t>
            </a:r>
            <a:r>
              <a:rPr lang="en-US" altLang="zh-CN"/>
              <a:t>is</a:t>
            </a:r>
            <a:r>
              <a:rPr lang="zh-CN" altLang="en-US"/>
              <a:t> </a:t>
            </a:r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valid</a:t>
            </a:r>
            <a:r>
              <a:rPr lang="zh-CN" altLang="en-US"/>
              <a:t> </a:t>
            </a:r>
            <a:r>
              <a:rPr lang="en-US" altLang="zh-CN"/>
              <a:t>segmentation</a:t>
            </a:r>
            <a:r>
              <a:rPr lang="zh-CN" altLang="en-US"/>
              <a:t> </a:t>
            </a:r>
            <a:r>
              <a:rPr lang="en-US" altLang="zh-CN"/>
              <a:t>given</a:t>
            </a:r>
            <a:r>
              <a:rPr lang="zh-CN" altLang="en-US"/>
              <a:t> </a:t>
            </a:r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point</a:t>
            </a:r>
            <a:r>
              <a:rPr lang="zh-CN" altLang="en-US"/>
              <a:t> </a:t>
            </a:r>
            <a:r>
              <a:rPr lang="en-US" altLang="zh-CN"/>
              <a:t>prompt</a:t>
            </a:r>
            <a:r>
              <a:rPr lang="zh-CN" altLang="en-US"/>
              <a:t> </a:t>
            </a:r>
            <a:r>
              <a:rPr lang="en-US" altLang="zh-CN"/>
              <a:t>on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left-handle</a:t>
            </a:r>
            <a:r>
              <a:rPr lang="zh-CN" altLang="en-US"/>
              <a:t> </a:t>
            </a:r>
            <a:r>
              <a:rPr lang="en-US" altLang="zh-CN"/>
              <a:t>of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scisor</a:t>
            </a:r>
            <a:endParaRPr lang="en-CN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AD15CEB-4DA7-DC3C-B692-20A7E61F3A31}"/>
              </a:ext>
            </a:extLst>
          </p:cNvPr>
          <p:cNvSpPr/>
          <p:nvPr/>
        </p:nvSpPr>
        <p:spPr>
          <a:xfrm>
            <a:off x="7587343" y="2505670"/>
            <a:ext cx="1850571" cy="923330"/>
          </a:xfrm>
          <a:prstGeom prst="roundRect">
            <a:avLst>
              <a:gd name="adj" fmla="val 7633"/>
            </a:avLst>
          </a:prstGeom>
          <a:solidFill>
            <a:schemeClr val="tx2">
              <a:lumMod val="10000"/>
              <a:lumOff val="90000"/>
              <a:alpha val="2083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E1A4508-69B9-0B78-F5B3-26D4788CABE7}"/>
              </a:ext>
            </a:extLst>
          </p:cNvPr>
          <p:cNvSpPr/>
          <p:nvPr/>
        </p:nvSpPr>
        <p:spPr>
          <a:xfrm>
            <a:off x="7587342" y="1952005"/>
            <a:ext cx="1850571" cy="498225"/>
          </a:xfrm>
          <a:prstGeom prst="roundRect">
            <a:avLst>
              <a:gd name="adj" fmla="val 7633"/>
            </a:avLst>
          </a:prstGeom>
          <a:solidFill>
            <a:schemeClr val="accent6">
              <a:lumMod val="40000"/>
              <a:lumOff val="60000"/>
              <a:alpha val="53199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1" name="Picture 2" descr="Tiger (Bengal) - Overview | Better Planet Education">
            <a:extLst>
              <a:ext uri="{FF2B5EF4-FFF2-40B4-BE49-F238E27FC236}">
                <a16:creationId xmlns:a16="http://schemas.microsoft.com/office/drawing/2014/main" id="{EE5324A8-BB04-E966-6E9C-2C1A90A3B4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493" y="3792786"/>
            <a:ext cx="4111171" cy="2667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A427F3DB-CCCA-0D7C-FCDF-26C056C188A7}"/>
              </a:ext>
            </a:extLst>
          </p:cNvPr>
          <p:cNvSpPr/>
          <p:nvPr/>
        </p:nvSpPr>
        <p:spPr>
          <a:xfrm>
            <a:off x="3205842" y="4800600"/>
            <a:ext cx="163285" cy="1632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6EAA1D-5682-19D3-7A07-ECA7B20DEC19}"/>
              </a:ext>
            </a:extLst>
          </p:cNvPr>
          <p:cNvSpPr/>
          <p:nvPr/>
        </p:nvSpPr>
        <p:spPr>
          <a:xfrm>
            <a:off x="1768927" y="3948257"/>
            <a:ext cx="3331737" cy="2278372"/>
          </a:xfrm>
          <a:prstGeom prst="rect">
            <a:avLst/>
          </a:prstGeom>
          <a:solidFill>
            <a:schemeClr val="tx1">
              <a:lumMod val="65000"/>
              <a:lumOff val="35000"/>
              <a:alpha val="1472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F68891-12CC-D637-17DD-F1B16D711F7D}"/>
              </a:ext>
            </a:extLst>
          </p:cNvPr>
          <p:cNvSpPr txBox="1"/>
          <p:nvPr/>
        </p:nvSpPr>
        <p:spPr>
          <a:xfrm>
            <a:off x="1915232" y="3390797"/>
            <a:ext cx="2827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Text</a:t>
            </a:r>
            <a:r>
              <a:rPr lang="zh-CN" altLang="en-US"/>
              <a:t> </a:t>
            </a:r>
            <a:r>
              <a:rPr lang="en-US" altLang="zh-CN"/>
              <a:t>prompt=“a</a:t>
            </a:r>
            <a:r>
              <a:rPr lang="zh-CN" altLang="en-US"/>
              <a:t> </a:t>
            </a:r>
            <a:r>
              <a:rPr lang="en-US" altLang="zh-CN"/>
              <a:t>large</a:t>
            </a:r>
            <a:r>
              <a:rPr lang="zh-CN" altLang="en-US"/>
              <a:t> </a:t>
            </a:r>
            <a:r>
              <a:rPr lang="en-US" altLang="zh-CN"/>
              <a:t>tiger”</a:t>
            </a:r>
            <a:endParaRPr lang="en-C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4D8A33-50CF-4855-0829-C76AB99E6146}"/>
              </a:ext>
            </a:extLst>
          </p:cNvPr>
          <p:cNvSpPr txBox="1"/>
          <p:nvPr/>
        </p:nvSpPr>
        <p:spPr>
          <a:xfrm>
            <a:off x="5325677" y="4718111"/>
            <a:ext cx="15152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Box</a:t>
            </a:r>
            <a:r>
              <a:rPr lang="zh-CN" altLang="en-US"/>
              <a:t> </a:t>
            </a:r>
            <a:r>
              <a:rPr lang="en-US" altLang="zh-CN"/>
              <a:t>prompt</a:t>
            </a:r>
            <a:endParaRPr lang="en-C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FE913A-520C-3470-3228-BEBAFE34C25A}"/>
              </a:ext>
            </a:extLst>
          </p:cNvPr>
          <p:cNvSpPr txBox="1"/>
          <p:nvPr/>
        </p:nvSpPr>
        <p:spPr>
          <a:xfrm>
            <a:off x="5325677" y="5463700"/>
            <a:ext cx="15152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Point</a:t>
            </a:r>
            <a:r>
              <a:rPr lang="zh-CN" altLang="en-US"/>
              <a:t> </a:t>
            </a:r>
            <a:r>
              <a:rPr lang="en-US" altLang="zh-CN"/>
              <a:t>prompt</a:t>
            </a:r>
            <a:endParaRPr lang="en-CN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C15A45-627C-9C48-9B50-01FF9970D13C}"/>
              </a:ext>
            </a:extLst>
          </p:cNvPr>
          <p:cNvCxnSpPr>
            <a:stCxn id="16" idx="1"/>
          </p:cNvCxnSpPr>
          <p:nvPr/>
        </p:nvCxnSpPr>
        <p:spPr>
          <a:xfrm flipH="1">
            <a:off x="5100664" y="4902777"/>
            <a:ext cx="2250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E2F095A-819F-8B36-45AC-3756E31E4813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3369127" y="4936959"/>
            <a:ext cx="1956550" cy="7114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0AFDEE9-BF6D-9069-2FDA-B7D0966721DE}"/>
              </a:ext>
            </a:extLst>
          </p:cNvPr>
          <p:cNvSpPr txBox="1"/>
          <p:nvPr/>
        </p:nvSpPr>
        <p:spPr>
          <a:xfrm>
            <a:off x="354159" y="6525148"/>
            <a:ext cx="6280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[1]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Kaiming He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etc.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 Masked autoencoders are scalable vision learners.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CVPR, 2022.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650644-B6E6-5CC9-D3BF-FFF6E0EE40C2}"/>
              </a:ext>
            </a:extLst>
          </p:cNvPr>
          <p:cNvSpPr txBox="1"/>
          <p:nvPr/>
        </p:nvSpPr>
        <p:spPr>
          <a:xfrm>
            <a:off x="3235017" y="2605314"/>
            <a:ext cx="30151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</a:rPr>
              <a:t>Run</a:t>
            </a:r>
            <a:r>
              <a:rPr lang="zh-CN" altLang="en-US">
                <a:solidFill>
                  <a:srgbClr val="FF0000"/>
                </a:solidFill>
              </a:rPr>
              <a:t> </a:t>
            </a:r>
            <a:r>
              <a:rPr lang="en-US" altLang="zh-CN">
                <a:solidFill>
                  <a:srgbClr val="FF0000"/>
                </a:solidFill>
              </a:rPr>
              <a:t>only</a:t>
            </a:r>
            <a:r>
              <a:rPr lang="zh-CN" altLang="en-US">
                <a:solidFill>
                  <a:srgbClr val="FF0000"/>
                </a:solidFill>
              </a:rPr>
              <a:t> </a:t>
            </a:r>
            <a:r>
              <a:rPr lang="en-US" altLang="zh-CN">
                <a:solidFill>
                  <a:srgbClr val="FF0000"/>
                </a:solidFill>
              </a:rPr>
              <a:t>once</a:t>
            </a:r>
            <a:r>
              <a:rPr lang="zh-CN" altLang="en-US">
                <a:solidFill>
                  <a:srgbClr val="FF0000"/>
                </a:solidFill>
              </a:rPr>
              <a:t> </a:t>
            </a:r>
            <a:r>
              <a:rPr lang="en-US" altLang="zh-CN">
                <a:solidFill>
                  <a:srgbClr val="FF0000"/>
                </a:solidFill>
              </a:rPr>
              <a:t>for</a:t>
            </a:r>
            <a:r>
              <a:rPr lang="zh-CN" altLang="en-US">
                <a:solidFill>
                  <a:srgbClr val="FF0000"/>
                </a:solidFill>
              </a:rPr>
              <a:t> </a:t>
            </a:r>
            <a:r>
              <a:rPr lang="en-US" altLang="zh-CN">
                <a:solidFill>
                  <a:srgbClr val="FF0000"/>
                </a:solidFill>
              </a:rPr>
              <a:t>an</a:t>
            </a:r>
            <a:r>
              <a:rPr lang="zh-CN" altLang="en-US">
                <a:solidFill>
                  <a:srgbClr val="FF0000"/>
                </a:solidFill>
              </a:rPr>
              <a:t> </a:t>
            </a:r>
            <a:r>
              <a:rPr lang="en-US" altLang="zh-CN">
                <a:solidFill>
                  <a:srgbClr val="FF0000"/>
                </a:solidFill>
              </a:rPr>
              <a:t>image</a:t>
            </a:r>
          </a:p>
          <a:p>
            <a:r>
              <a:rPr lang="en-US" altLang="zh-CN" baseline="30000">
                <a:solidFill>
                  <a:srgbClr val="FF0000"/>
                </a:solidFill>
              </a:rPr>
              <a:t>For</a:t>
            </a:r>
            <a:r>
              <a:rPr lang="zh-CN" altLang="en-US" baseline="30000">
                <a:solidFill>
                  <a:srgbClr val="FF0000"/>
                </a:solidFill>
              </a:rPr>
              <a:t> </a:t>
            </a:r>
            <a:r>
              <a:rPr lang="en-US" altLang="zh-CN" baseline="30000">
                <a:solidFill>
                  <a:srgbClr val="FF0000"/>
                </a:solidFill>
              </a:rPr>
              <a:t>many</a:t>
            </a:r>
            <a:r>
              <a:rPr lang="zh-CN" altLang="en-US" baseline="30000">
                <a:solidFill>
                  <a:srgbClr val="FF0000"/>
                </a:solidFill>
              </a:rPr>
              <a:t> </a:t>
            </a:r>
            <a:r>
              <a:rPr lang="en-US" altLang="zh-CN" baseline="30000">
                <a:solidFill>
                  <a:srgbClr val="FF0000"/>
                </a:solidFill>
              </a:rPr>
              <a:t>different</a:t>
            </a:r>
            <a:r>
              <a:rPr lang="zh-CN" altLang="en-US" baseline="30000">
                <a:solidFill>
                  <a:srgbClr val="FF0000"/>
                </a:solidFill>
              </a:rPr>
              <a:t> </a:t>
            </a:r>
            <a:r>
              <a:rPr lang="en-US" altLang="zh-CN" baseline="30000">
                <a:solidFill>
                  <a:srgbClr val="FF0000"/>
                </a:solidFill>
              </a:rPr>
              <a:t>prompts</a:t>
            </a:r>
            <a:r>
              <a:rPr lang="zh-CN" altLang="en-US" baseline="30000">
                <a:solidFill>
                  <a:srgbClr val="FF0000"/>
                </a:solidFill>
              </a:rPr>
              <a:t> </a:t>
            </a:r>
            <a:r>
              <a:rPr lang="en-US" altLang="zh-CN" baseline="30000">
                <a:solidFill>
                  <a:srgbClr val="FF0000"/>
                </a:solidFill>
              </a:rPr>
              <a:t>to</a:t>
            </a:r>
            <a:r>
              <a:rPr lang="zh-CN" altLang="en-US" baseline="30000">
                <a:solidFill>
                  <a:srgbClr val="FF0000"/>
                </a:solidFill>
              </a:rPr>
              <a:t> </a:t>
            </a:r>
            <a:r>
              <a:rPr lang="en-US" altLang="zh-CN" baseline="30000">
                <a:solidFill>
                  <a:srgbClr val="FF0000"/>
                </a:solidFill>
              </a:rPr>
              <a:t>reduce</a:t>
            </a:r>
            <a:r>
              <a:rPr lang="zh-CN" altLang="en-US" baseline="30000">
                <a:solidFill>
                  <a:srgbClr val="FF0000"/>
                </a:solidFill>
              </a:rPr>
              <a:t> </a:t>
            </a:r>
            <a:r>
              <a:rPr lang="en-US" altLang="zh-CN" baseline="30000">
                <a:solidFill>
                  <a:srgbClr val="FF0000"/>
                </a:solidFill>
              </a:rPr>
              <a:t>cost.</a:t>
            </a:r>
            <a:endParaRPr lang="en-CN" baseline="30000">
              <a:solidFill>
                <a:srgbClr val="FF0000"/>
              </a:solidFill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C5F3B0BC-7D5A-F5A1-AC6B-C469932B851C}"/>
              </a:ext>
            </a:extLst>
          </p:cNvPr>
          <p:cNvSpPr txBox="1"/>
          <p:nvPr/>
        </p:nvSpPr>
        <p:spPr>
          <a:xfrm>
            <a:off x="8219001" y="6396335"/>
            <a:ext cx="5557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Segment Anything. Kirillov, Alexander, et al. CVPR, 2021.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23652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7B38E-BDCC-22AC-1B99-A018C3460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80A2B-C350-0AF3-368C-3353599CD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10806"/>
            <a:ext cx="10714463" cy="2120192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Motivation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Multi-modal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constrained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single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tasks,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such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recognition,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object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detection,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etc.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[one</a:t>
            </a:r>
            <a:r>
              <a:rPr lang="zh-CN" altLang="en-US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</a:t>
            </a:r>
            <a:r>
              <a:rPr lang="zh-CN" altLang="en-US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one]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other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hand,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LLM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many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things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such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translation,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summarization,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reasoning,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etc.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[one</a:t>
            </a:r>
            <a:r>
              <a:rPr lang="zh-CN" altLang="en-US" sz="1800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</a:t>
            </a:r>
            <a:r>
              <a:rPr lang="zh-CN" altLang="en-US" sz="1800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all]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How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make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multi-modal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follow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user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instructions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conduct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diverse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kinds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tasks,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including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b="1" dirty="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generative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ones?</a:t>
            </a: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E6BB10-3983-2A83-37BE-2919FA749A6C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1023600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LLaVA: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going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beyond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matching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B6CA3-CA2F-D823-97AE-F22CC68684C7}"/>
              </a:ext>
            </a:extLst>
          </p:cNvPr>
          <p:cNvSpPr txBox="1"/>
          <p:nvPr/>
        </p:nvSpPr>
        <p:spPr>
          <a:xfrm>
            <a:off x="558800" y="6580561"/>
            <a:ext cx="813162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Visual Instruction Tuning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 Haotian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Liu,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etc.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NeurIPS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D229055-8951-D1BA-D3D6-A964B1F21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528" y="3055127"/>
            <a:ext cx="5430655" cy="34594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D9859D-973B-554D-FDB6-7595BD7D21D5}"/>
              </a:ext>
            </a:extLst>
          </p:cNvPr>
          <p:cNvSpPr txBox="1"/>
          <p:nvPr/>
        </p:nvSpPr>
        <p:spPr>
          <a:xfrm>
            <a:off x="1383418" y="4509471"/>
            <a:ext cx="1379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Instructions</a:t>
            </a:r>
            <a:endParaRPr lang="en-CN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C1DB53-9B19-F5E4-7BDD-F99BCBF6DF7D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62578" y="4694137"/>
            <a:ext cx="43936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82E747E-192E-3845-F1A2-F84D843D7D73}"/>
              </a:ext>
            </a:extLst>
          </p:cNvPr>
          <p:cNvCxnSpPr>
            <a:cxnSpLocks/>
          </p:cNvCxnSpPr>
          <p:nvPr/>
        </p:nvCxnSpPr>
        <p:spPr>
          <a:xfrm>
            <a:off x="2762578" y="4784833"/>
            <a:ext cx="551576" cy="9236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A59200F-CCD1-FAFD-6DB0-C45BAC9341A4}"/>
              </a:ext>
            </a:extLst>
          </p:cNvPr>
          <p:cNvSpPr txBox="1"/>
          <p:nvPr/>
        </p:nvSpPr>
        <p:spPr>
          <a:xfrm>
            <a:off x="8795947" y="4878803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Responses</a:t>
            </a:r>
            <a:endParaRPr lang="en-CN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8F02751-8AE8-566E-F98B-B00ADF40A0DE}"/>
              </a:ext>
            </a:extLst>
          </p:cNvPr>
          <p:cNvCxnSpPr>
            <a:cxnSpLocks/>
          </p:cNvCxnSpPr>
          <p:nvPr/>
        </p:nvCxnSpPr>
        <p:spPr>
          <a:xfrm flipH="1" flipV="1">
            <a:off x="7202184" y="4870430"/>
            <a:ext cx="1538220" cy="198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2E78A93-C03C-3919-AE21-493F41788CC7}"/>
              </a:ext>
            </a:extLst>
          </p:cNvPr>
          <p:cNvCxnSpPr>
            <a:cxnSpLocks/>
          </p:cNvCxnSpPr>
          <p:nvPr/>
        </p:nvCxnSpPr>
        <p:spPr>
          <a:xfrm flipH="1">
            <a:off x="8244371" y="5164708"/>
            <a:ext cx="573393" cy="9407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7F47DAC-8F40-B31D-4768-325F0549C5EC}"/>
              </a:ext>
            </a:extLst>
          </p:cNvPr>
          <p:cNvSpPr txBox="1"/>
          <p:nvPr/>
        </p:nvSpPr>
        <p:spPr>
          <a:xfrm>
            <a:off x="1611268" y="3627180"/>
            <a:ext cx="1080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Contexts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743693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1497F-CCB0-2B63-4C4B-A0E3CC0E3E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BE8F55A-6861-31E4-04D2-4B9BC6926CC5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1023600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LLaVA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C58734-8E73-06BF-C463-17E2C624A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260" y="3783490"/>
            <a:ext cx="7022272" cy="23971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988599-3270-C53B-3C43-C3FC449FA872}"/>
              </a:ext>
            </a:extLst>
          </p:cNvPr>
          <p:cNvSpPr txBox="1"/>
          <p:nvPr/>
        </p:nvSpPr>
        <p:spPr>
          <a:xfrm>
            <a:off x="7712032" y="5035737"/>
            <a:ext cx="2540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Word</a:t>
            </a:r>
            <a:r>
              <a:rPr lang="zh-CN" altLang="en-US"/>
              <a:t> </a:t>
            </a:r>
            <a:r>
              <a:rPr lang="en-US" altLang="zh-CN"/>
              <a:t>embedding</a:t>
            </a:r>
            <a:r>
              <a:rPr lang="zh-CN" altLang="en-US"/>
              <a:t> </a:t>
            </a:r>
            <a:r>
              <a:rPr lang="en-US" altLang="zh-CN"/>
              <a:t>space</a:t>
            </a:r>
            <a:endParaRPr lang="en-C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EDD2E4-2B9E-DB34-A7F9-49342BF27468}"/>
              </a:ext>
            </a:extLst>
          </p:cNvPr>
          <p:cNvSpPr txBox="1"/>
          <p:nvPr/>
        </p:nvSpPr>
        <p:spPr>
          <a:xfrm>
            <a:off x="359596" y="908280"/>
            <a:ext cx="11496781" cy="3089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Solution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Data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engineering: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construct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first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large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image-text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conversational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dataset.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Image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(from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COCO)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translated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into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196B24">
                    <a:lumMod val="40000"/>
                    <a:lumOff val="60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symbolic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96B24">
                    <a:lumMod val="40000"/>
                    <a:lumOff val="60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196B24">
                    <a:lumMod val="40000"/>
                    <a:lumOff val="60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representation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{</a:t>
            </a:r>
            <a:r>
              <a:rPr kumimoji="0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caption,</a:t>
            </a:r>
            <a:r>
              <a:rPr kumimoji="0" lang="zh-CN" alt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bounding</a:t>
            </a:r>
            <a:r>
              <a:rPr kumimoji="0" lang="zh-CN" alt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boxes}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for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GPT-4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to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understand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image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and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generate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three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types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of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questions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(QA,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description,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complex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reasoning).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/>
            </a:pPr>
            <a:endParaRPr lang="en-US" altLang="zh-CN" dirty="0">
              <a:solidFill>
                <a:prstClr val="black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/>
            </a:pPr>
            <a:endParaRPr lang="en-US" altLang="zh-CN" dirty="0">
              <a:solidFill>
                <a:prstClr val="black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/>
            </a:pPr>
            <a:endParaRPr lang="en-US" altLang="zh-CN" dirty="0">
              <a:solidFill>
                <a:prstClr val="black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/>
            </a:pPr>
            <a:endParaRPr lang="en-US" altLang="zh-CN" dirty="0">
              <a:solidFill>
                <a:prstClr val="black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/>
            </a:pPr>
            <a:r>
              <a:rPr lang="en-US" altLang="zh-CN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Compose</a:t>
            </a:r>
            <a:r>
              <a:rPr lang="zh-CN" altLang="en-US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larger</a:t>
            </a:r>
            <a:r>
              <a:rPr lang="zh-CN" altLang="en-US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</a:t>
            </a:r>
            <a:r>
              <a:rPr lang="zh-CN" altLang="en-US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using</a:t>
            </a:r>
            <a:r>
              <a:rPr lang="zh-CN" altLang="en-US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FFC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light-weighted</a:t>
            </a:r>
            <a:r>
              <a:rPr lang="zh-CN" altLang="en-US" b="1" dirty="0">
                <a:solidFill>
                  <a:srgbClr val="FFC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FFC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existing</a:t>
            </a:r>
            <a:r>
              <a:rPr lang="zh-CN" altLang="en-US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pre-trained</a:t>
            </a:r>
            <a:r>
              <a:rPr lang="zh-CN" altLang="en-US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visual</a:t>
            </a:r>
            <a:r>
              <a:rPr lang="zh-CN" altLang="en-US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text</a:t>
            </a:r>
            <a:r>
              <a:rPr lang="zh-CN" altLang="en-US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encoders.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31F93C-6BEE-E711-799C-87DA626D02E9}"/>
              </a:ext>
            </a:extLst>
          </p:cNvPr>
          <p:cNvSpPr/>
          <p:nvPr/>
        </p:nvSpPr>
        <p:spPr>
          <a:xfrm>
            <a:off x="1537607" y="2300288"/>
            <a:ext cx="1443037" cy="8143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Image</a:t>
            </a:r>
            <a:r>
              <a:rPr lang="zh-CN" altLang="en-US"/>
              <a:t> </a:t>
            </a:r>
            <a:r>
              <a:rPr lang="en-US" altLang="zh-CN" b="1"/>
              <a:t>X</a:t>
            </a:r>
            <a:r>
              <a:rPr lang="en-US" altLang="zh-CN" b="1" baseline="-25000"/>
              <a:t>v</a:t>
            </a:r>
            <a:endParaRPr lang="en-CN" b="1" baseline="-25000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35CEB528-330C-D92D-F084-FCCA9774CF5A}"/>
              </a:ext>
            </a:extLst>
          </p:cNvPr>
          <p:cNvSpPr/>
          <p:nvPr/>
        </p:nvSpPr>
        <p:spPr>
          <a:xfrm>
            <a:off x="3363005" y="2587739"/>
            <a:ext cx="406648" cy="2394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683D3C-F4D2-EB0A-CCB2-A16DBACEC3D7}"/>
              </a:ext>
            </a:extLst>
          </p:cNvPr>
          <p:cNvSpPr txBox="1"/>
          <p:nvPr/>
        </p:nvSpPr>
        <p:spPr>
          <a:xfrm>
            <a:off x="3776642" y="2522816"/>
            <a:ext cx="2755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{caption,</a:t>
            </a:r>
            <a:r>
              <a:rPr lang="zh-CN" altLang="en-US"/>
              <a:t> </a:t>
            </a:r>
            <a:r>
              <a:rPr lang="en-US" altLang="zh-CN"/>
              <a:t>bounding</a:t>
            </a:r>
            <a:r>
              <a:rPr lang="zh-CN" altLang="en-US"/>
              <a:t> </a:t>
            </a:r>
            <a:r>
              <a:rPr lang="en-US" altLang="zh-CN"/>
              <a:t>boxes}</a:t>
            </a:r>
            <a:endParaRPr lang="en-C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8C9BF1-395F-B869-BD70-F3653FFBB629}"/>
              </a:ext>
            </a:extLst>
          </p:cNvPr>
          <p:cNvSpPr/>
          <p:nvPr/>
        </p:nvSpPr>
        <p:spPr>
          <a:xfrm>
            <a:off x="7176407" y="2300288"/>
            <a:ext cx="1443037" cy="8143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GPT-4</a:t>
            </a:r>
            <a:r>
              <a:rPr lang="zh-CN" altLang="en-US"/>
              <a:t> </a:t>
            </a:r>
            <a:r>
              <a:rPr lang="en-US" altLang="zh-CN"/>
              <a:t>&amp;</a:t>
            </a:r>
            <a:r>
              <a:rPr lang="zh-CN" altLang="en-US"/>
              <a:t> </a:t>
            </a:r>
            <a:r>
              <a:rPr lang="en-US" altLang="zh-CN"/>
              <a:t>question</a:t>
            </a:r>
            <a:r>
              <a:rPr lang="zh-CN" altLang="en-US"/>
              <a:t> </a:t>
            </a:r>
            <a:r>
              <a:rPr lang="en-US" altLang="zh-CN"/>
              <a:t>bank</a:t>
            </a:r>
            <a:endParaRPr lang="en-CN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B9CF5E-6A40-3104-9C48-1CC15821A577}"/>
              </a:ext>
            </a:extLst>
          </p:cNvPr>
          <p:cNvSpPr/>
          <p:nvPr/>
        </p:nvSpPr>
        <p:spPr>
          <a:xfrm>
            <a:off x="6611090" y="2587739"/>
            <a:ext cx="406648" cy="2394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44A94548-2015-CA75-0F61-6E04CF6F0231}"/>
              </a:ext>
            </a:extLst>
          </p:cNvPr>
          <p:cNvSpPr/>
          <p:nvPr/>
        </p:nvSpPr>
        <p:spPr>
          <a:xfrm>
            <a:off x="8982124" y="2587739"/>
            <a:ext cx="406648" cy="2394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6C71C8-9429-9227-1F4F-6788BCE4EA02}"/>
              </a:ext>
            </a:extLst>
          </p:cNvPr>
          <p:cNvSpPr/>
          <p:nvPr/>
        </p:nvSpPr>
        <p:spPr>
          <a:xfrm>
            <a:off x="9770464" y="2300288"/>
            <a:ext cx="1443037" cy="8143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/>
              <a:t>X</a:t>
            </a:r>
            <a:r>
              <a:rPr lang="en-US" altLang="zh-CN" b="1" baseline="-25000"/>
              <a:t>q</a:t>
            </a:r>
            <a:r>
              <a:rPr lang="en-US" altLang="zh-CN"/>
              <a:t>:</a:t>
            </a:r>
            <a:r>
              <a:rPr lang="zh-CN" altLang="en-US"/>
              <a:t> </a:t>
            </a:r>
            <a:r>
              <a:rPr lang="en-US" altLang="zh-CN"/>
              <a:t>Question</a:t>
            </a:r>
            <a:br>
              <a:rPr lang="en-US" altLang="zh-CN"/>
            </a:br>
            <a:r>
              <a:rPr lang="en-US" altLang="zh-CN" b="1"/>
              <a:t>X</a:t>
            </a:r>
            <a:r>
              <a:rPr lang="en-US" altLang="zh-CN" b="1" baseline="-25000"/>
              <a:t>a</a:t>
            </a:r>
            <a:r>
              <a:rPr lang="en-US" altLang="zh-CN"/>
              <a:t>:</a:t>
            </a:r>
            <a:r>
              <a:rPr lang="zh-CN" altLang="en-US"/>
              <a:t> </a:t>
            </a:r>
            <a:r>
              <a:rPr lang="en-US" altLang="zh-CN"/>
              <a:t>A</a:t>
            </a:r>
            <a:r>
              <a:rPr lang="en-CN" altLang="zh-CN"/>
              <a:t>nswer</a:t>
            </a:r>
            <a:endParaRPr lang="en-C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7288B17-FA92-F729-48EB-7C24A8D20A06}"/>
              </a:ext>
            </a:extLst>
          </p:cNvPr>
          <p:cNvSpPr txBox="1"/>
          <p:nvPr/>
        </p:nvSpPr>
        <p:spPr>
          <a:xfrm>
            <a:off x="706183" y="6337609"/>
            <a:ext cx="7537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[1]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Wei-Lin Chiang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etc.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 Vicuna: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 open-source chatbot impressing gpt-4 with 90%* chatgpt quality</a:t>
            </a:r>
          </a:p>
          <a:p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[2]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Alec Radford, 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etc.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Learning transferable visual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models from natural language supervision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</a:t>
            </a:r>
            <a:endParaRPr lang="en-US" sz="12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056320-6413-AD8F-EAF4-A67CCC398B07}"/>
              </a:ext>
            </a:extLst>
          </p:cNvPr>
          <p:cNvSpPr txBox="1"/>
          <p:nvPr/>
        </p:nvSpPr>
        <p:spPr>
          <a:xfrm>
            <a:off x="4474940" y="4481992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b="1"/>
              <a:t>Vi</a:t>
            </a:r>
            <a:r>
              <a:rPr lang="en-US" altLang="zh-CN" b="1"/>
              <a:t>cuna</a:t>
            </a:r>
            <a:r>
              <a:rPr lang="en-US" altLang="zh-CN" b="1" baseline="30000"/>
              <a:t>[1]</a:t>
            </a:r>
            <a:endParaRPr lang="en-CN" b="1" baseline="3000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B295D7-FF7E-EEFF-D82F-9DB6F29727E9}"/>
              </a:ext>
            </a:extLst>
          </p:cNvPr>
          <p:cNvSpPr txBox="1"/>
          <p:nvPr/>
        </p:nvSpPr>
        <p:spPr>
          <a:xfrm>
            <a:off x="1284088" y="5627597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/>
              <a:t>CLIP</a:t>
            </a:r>
            <a:r>
              <a:rPr lang="en-US" altLang="zh-CN" b="1" baseline="30000"/>
              <a:t>[2]</a:t>
            </a:r>
            <a:endParaRPr lang="en-CN" b="1" baseline="300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CC2CD56-9868-AD04-F3F2-9DBC75021716}"/>
              </a:ext>
            </a:extLst>
          </p:cNvPr>
          <p:cNvSpPr txBox="1"/>
          <p:nvPr/>
        </p:nvSpPr>
        <p:spPr>
          <a:xfrm>
            <a:off x="10252215" y="5580486"/>
            <a:ext cx="18020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Pre-training</a:t>
            </a:r>
          </a:p>
          <a:p>
            <a:r>
              <a:rPr lang="en-US" altLang="zh-CN"/>
              <a:t>+</a:t>
            </a:r>
            <a:r>
              <a:rPr lang="zh-CN" altLang="en-US"/>
              <a:t> </a:t>
            </a:r>
            <a:r>
              <a:rPr lang="en-US" altLang="zh-CN"/>
              <a:t>Fine-tuning</a:t>
            </a:r>
          </a:p>
          <a:p>
            <a:r>
              <a:rPr lang="en-US" altLang="zh-CN"/>
              <a:t>on</a:t>
            </a:r>
            <a:r>
              <a:rPr lang="zh-CN" altLang="en-US"/>
              <a:t> </a:t>
            </a:r>
            <a:r>
              <a:rPr lang="en-US" altLang="zh-CN"/>
              <a:t>8xA100</a:t>
            </a:r>
            <a:r>
              <a:rPr lang="zh-CN" altLang="en-US"/>
              <a:t> </a:t>
            </a:r>
            <a:r>
              <a:rPr lang="en-US" altLang="zh-CN"/>
              <a:t>takes</a:t>
            </a:r>
          </a:p>
          <a:p>
            <a:r>
              <a:rPr lang="en-US" altLang="zh-CN"/>
              <a:t>less</a:t>
            </a:r>
            <a:r>
              <a:rPr lang="zh-CN" altLang="en-US"/>
              <a:t> </a:t>
            </a:r>
            <a:r>
              <a:rPr lang="en-US" altLang="zh-CN"/>
              <a:t>than</a:t>
            </a:r>
            <a:r>
              <a:rPr lang="zh-CN" altLang="en-US"/>
              <a:t> </a:t>
            </a:r>
            <a:r>
              <a:rPr lang="en-US" altLang="zh-CN"/>
              <a:t>20</a:t>
            </a:r>
            <a:r>
              <a:rPr lang="zh-CN" altLang="en-US"/>
              <a:t> </a:t>
            </a:r>
            <a:r>
              <a:rPr lang="en-US" altLang="zh-CN"/>
              <a:t>hrs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653397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D336F7-CC48-E912-2271-6D7B4E44E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C0E96-31A9-63C5-0535-598483D3E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10806"/>
            <a:ext cx="10714463" cy="2120192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(Amazing)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Results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1356B9-0E25-C750-A6BD-77F304848ABE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1023600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LLaVA: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going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beyond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matching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F4B3F5-C83F-3078-0B2B-2BF8E0FF8550}"/>
              </a:ext>
            </a:extLst>
          </p:cNvPr>
          <p:cNvSpPr txBox="1"/>
          <p:nvPr/>
        </p:nvSpPr>
        <p:spPr>
          <a:xfrm>
            <a:off x="558800" y="6506686"/>
            <a:ext cx="813162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Haotian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Liu,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etc.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Visual Instruction Tuning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NeurIPS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5" name="Picture 4" descr="A screenshot of a chat&#10;&#10;AI-generated content may be incorrect.">
            <a:extLst>
              <a:ext uri="{FF2B5EF4-FFF2-40B4-BE49-F238E27FC236}">
                <a16:creationId xmlns:a16="http://schemas.microsoft.com/office/drawing/2014/main" id="{ACE6F9CB-7B76-1ACF-A19B-E0620A4AB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5845"/>
            <a:ext cx="4566558" cy="4957762"/>
          </a:xfrm>
          <a:prstGeom prst="rect">
            <a:avLst/>
          </a:prstGeom>
        </p:spPr>
      </p:pic>
      <p:pic>
        <p:nvPicPr>
          <p:cNvPr id="11" name="Picture 10" descr="A screenshot of a chat&#10;&#10;AI-generated content may be incorrect.">
            <a:extLst>
              <a:ext uri="{FF2B5EF4-FFF2-40B4-BE49-F238E27FC236}">
                <a16:creationId xmlns:a16="http://schemas.microsoft.com/office/drawing/2014/main" id="{AEECBDE9-C963-50BA-421A-80AEEB4941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5049" y="1902257"/>
            <a:ext cx="5113180" cy="39449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F798A1E-AA56-7691-5E3D-341CDC16652E}"/>
              </a:ext>
            </a:extLst>
          </p:cNvPr>
          <p:cNvSpPr txBox="1"/>
          <p:nvPr/>
        </p:nvSpPr>
        <p:spPr>
          <a:xfrm>
            <a:off x="7086601" y="1532925"/>
            <a:ext cx="27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>
                <a:solidFill>
                  <a:srgbClr val="FFC000"/>
                </a:solidFill>
              </a:rPr>
              <a:t>Perception</a:t>
            </a:r>
            <a:r>
              <a:rPr lang="zh-CN" altLang="en-US" b="1">
                <a:solidFill>
                  <a:srgbClr val="FFC000"/>
                </a:solidFill>
              </a:rPr>
              <a:t> </a:t>
            </a:r>
            <a:r>
              <a:rPr lang="en-US" altLang="zh-CN" b="1">
                <a:solidFill>
                  <a:srgbClr val="FFC000"/>
                </a:solidFill>
              </a:rPr>
              <a:t>and</a:t>
            </a:r>
            <a:r>
              <a:rPr lang="zh-CN" altLang="en-US" b="1">
                <a:solidFill>
                  <a:srgbClr val="FFC000"/>
                </a:solidFill>
              </a:rPr>
              <a:t> </a:t>
            </a:r>
            <a:r>
              <a:rPr lang="en-US" altLang="zh-CN" b="1">
                <a:solidFill>
                  <a:srgbClr val="FFC000"/>
                </a:solidFill>
              </a:rPr>
              <a:t>planning</a:t>
            </a:r>
            <a:endParaRPr lang="en-CN" b="1">
              <a:solidFill>
                <a:srgbClr val="FFC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2BCDDB-A8F1-D7F8-3BBD-2A11255F6EBF}"/>
              </a:ext>
            </a:extLst>
          </p:cNvPr>
          <p:cNvSpPr txBox="1"/>
          <p:nvPr/>
        </p:nvSpPr>
        <p:spPr>
          <a:xfrm>
            <a:off x="723900" y="1532925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>
                <a:solidFill>
                  <a:srgbClr val="FFC000"/>
                </a:solidFill>
              </a:rPr>
              <a:t>Coding</a:t>
            </a:r>
            <a:endParaRPr lang="en-CN" b="1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487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170E3-93E0-A1B0-6D98-5D36A8E53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9"/>
            <a:ext cx="10714463" cy="64633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breakdown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transformer</a:t>
            </a:r>
            <a:endParaRPr lang="en-US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6C69254-0F2B-0544-E6EC-53F4317306DC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050" name="Picture 2" descr="GPT-2 and the Nature of Intelligence">
            <a:extLst>
              <a:ext uri="{FF2B5EF4-FFF2-40B4-BE49-F238E27FC236}">
                <a16:creationId xmlns:a16="http://schemas.microsoft.com/office/drawing/2014/main" id="{CF01849A-6847-1E4A-91D7-5662CBA57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918" y="1728949"/>
            <a:ext cx="4490999" cy="479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C699C2-AA8A-AB85-C5D1-74515469E5FA}"/>
              </a:ext>
            </a:extLst>
          </p:cNvPr>
          <p:cNvSpPr txBox="1"/>
          <p:nvPr/>
        </p:nvSpPr>
        <p:spPr>
          <a:xfrm>
            <a:off x="4271668" y="2403125"/>
            <a:ext cx="589861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Positional</a:t>
            </a:r>
            <a:r>
              <a:rPr lang="zh-CN" altLang="en-US" sz="20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embedding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>
              <a:solidFill>
                <a:schemeClr val="tx2">
                  <a:lumMod val="50000"/>
                  <a:lumOff val="5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Feed</a:t>
            </a:r>
            <a:r>
              <a:rPr lang="zh-CN" altLang="en-US" sz="20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Forward</a:t>
            </a:r>
            <a:r>
              <a:rPr lang="zh-CN" altLang="en-US" sz="20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(MLP)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>
              <a:solidFill>
                <a:schemeClr val="tx2">
                  <a:lumMod val="50000"/>
                  <a:lumOff val="5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2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Masked Multi-head Attention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Residual</a:t>
            </a:r>
            <a:r>
              <a:rPr lang="zh-CN" altLang="en-US" sz="200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connections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 normalization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95EB4DE-332D-C959-D4A6-6FCD6517DA99}"/>
              </a:ext>
            </a:extLst>
          </p:cNvPr>
          <p:cNvSpPr/>
          <p:nvPr/>
        </p:nvSpPr>
        <p:spPr>
          <a:xfrm>
            <a:off x="8376745" y="2490952"/>
            <a:ext cx="504496" cy="151348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29EF73-1E4C-212F-223F-AA0A8523076E}"/>
              </a:ext>
            </a:extLst>
          </p:cNvPr>
          <p:cNvSpPr txBox="1"/>
          <p:nvPr/>
        </p:nvSpPr>
        <p:spPr>
          <a:xfrm>
            <a:off x="9063101" y="3032252"/>
            <a:ext cx="295898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More</a:t>
            </a: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expressiveness</a:t>
            </a:r>
            <a:endParaRPr lang="en-CN">
              <a:solidFill>
                <a:schemeClr val="tx2">
                  <a:lumMod val="50000"/>
                  <a:lumOff val="5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D494DE99-78FC-8698-72EE-913BC4BDCA1B}"/>
              </a:ext>
            </a:extLst>
          </p:cNvPr>
          <p:cNvSpPr/>
          <p:nvPr/>
        </p:nvSpPr>
        <p:spPr>
          <a:xfrm>
            <a:off x="8376745" y="4454875"/>
            <a:ext cx="504496" cy="852063"/>
          </a:xfrm>
          <a:prstGeom prst="rightBrac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06D5D1-A774-5FDE-E48F-F4EAE6980AD3}"/>
              </a:ext>
            </a:extLst>
          </p:cNvPr>
          <p:cNvSpPr txBox="1"/>
          <p:nvPr/>
        </p:nvSpPr>
        <p:spPr>
          <a:xfrm>
            <a:off x="9063100" y="4496185"/>
            <a:ext cx="295898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Easier</a:t>
            </a: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train</a:t>
            </a: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large</a:t>
            </a: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models</a:t>
            </a:r>
            <a:endParaRPr lang="en-CN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25AAF6B-C9BD-B3BA-9382-F1EB2E33A23E}"/>
              </a:ext>
            </a:extLst>
          </p:cNvPr>
          <p:cNvCxnSpPr>
            <a:cxnSpLocks/>
          </p:cNvCxnSpPr>
          <p:nvPr/>
        </p:nvCxnSpPr>
        <p:spPr>
          <a:xfrm flipH="1">
            <a:off x="3687049" y="2677886"/>
            <a:ext cx="699894" cy="25875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7D1D960-968D-CDBB-D1B5-2450167E62E3}"/>
              </a:ext>
            </a:extLst>
          </p:cNvPr>
          <p:cNvCxnSpPr>
            <a:cxnSpLocks/>
          </p:cNvCxnSpPr>
          <p:nvPr/>
        </p:nvCxnSpPr>
        <p:spPr>
          <a:xfrm flipH="1">
            <a:off x="3385457" y="3247695"/>
            <a:ext cx="100148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8C16F4A-719B-9F38-3353-3F9856F2F63B}"/>
              </a:ext>
            </a:extLst>
          </p:cNvPr>
          <p:cNvCxnSpPr>
            <a:cxnSpLocks/>
          </p:cNvCxnSpPr>
          <p:nvPr/>
        </p:nvCxnSpPr>
        <p:spPr>
          <a:xfrm flipH="1">
            <a:off x="3385457" y="3804557"/>
            <a:ext cx="1001486" cy="1633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B19A1EE-6258-7DA9-21A0-319B354F61B3}"/>
              </a:ext>
            </a:extLst>
          </p:cNvPr>
          <p:cNvCxnSpPr>
            <a:cxnSpLocks/>
          </p:cNvCxnSpPr>
          <p:nvPr/>
        </p:nvCxnSpPr>
        <p:spPr>
          <a:xfrm flipH="1" flipV="1">
            <a:off x="3559629" y="4413205"/>
            <a:ext cx="827314" cy="41670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8C0101B-F1ED-E2A1-D6E8-EA7808B8659F}"/>
              </a:ext>
            </a:extLst>
          </p:cNvPr>
          <p:cNvCxnSpPr>
            <a:cxnSpLocks/>
          </p:cNvCxnSpPr>
          <p:nvPr/>
        </p:nvCxnSpPr>
        <p:spPr>
          <a:xfrm flipH="1" flipV="1">
            <a:off x="3385457" y="4413384"/>
            <a:ext cx="1001486" cy="573389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439C3CF-19A5-9F1F-B1CC-BA922323191E}"/>
              </a:ext>
            </a:extLst>
          </p:cNvPr>
          <p:cNvSpPr txBox="1"/>
          <p:nvPr/>
        </p:nvSpPr>
        <p:spPr>
          <a:xfrm>
            <a:off x="7220973" y="268510"/>
            <a:ext cx="48011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As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foundation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model,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it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large</a:t>
            </a:r>
            <a:r>
              <a:rPr lang="zh-CN" altLang="en-US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</a:t>
            </a:r>
            <a:r>
              <a:rPr lang="zh-CN" altLang="en-US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general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diverse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linguistic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patterns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(transformer-based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unification).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Consume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large</a:t>
            </a:r>
            <a:r>
              <a:rPr lang="zh-CN" altLang="en-US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</a:t>
            </a:r>
            <a:r>
              <a:rPr lang="zh-CN" altLang="en-US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see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all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patterns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（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less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inductive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bias).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B4881C-3AFD-D9FA-4038-5C499DF4389E}"/>
              </a:ext>
            </a:extLst>
          </p:cNvPr>
          <p:cNvSpPr txBox="1"/>
          <p:nvPr/>
        </p:nvSpPr>
        <p:spPr>
          <a:xfrm>
            <a:off x="3385457" y="5553492"/>
            <a:ext cx="3536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Initially: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encoder-decoder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arch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Later: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decoder-only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arch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C5D9AB9D-7DC3-B8A6-84FF-F5028DE4DEB5}"/>
              </a:ext>
            </a:extLst>
          </p:cNvPr>
          <p:cNvSpPr txBox="1"/>
          <p:nvPr/>
        </p:nvSpPr>
        <p:spPr>
          <a:xfrm>
            <a:off x="7811763" y="6396335"/>
            <a:ext cx="6049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Vaswani, Ashish, et al. "Attention is all you need." </a:t>
            </a:r>
            <a:r>
              <a:rPr lang="en" altLang="zh-CN" sz="1200" b="0" dirty="0">
                <a:solidFill>
                  <a:srgbClr val="222222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NIPS</a:t>
            </a:r>
            <a:r>
              <a:rPr lang="en" altLang="zh-CN" sz="1200" b="0" i="0" dirty="0">
                <a:solidFill>
                  <a:srgbClr val="222222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(2017).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52514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0EFB6-EB41-44FC-32B5-64B25F2E6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E7CDC-E262-3429-30BC-FA47B2C6D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1" y="1010806"/>
            <a:ext cx="5988304" cy="4475594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Uncertainty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not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estimated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well.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How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model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know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does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not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know?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B6C4D3F-A2FF-4E1C-DD3E-E07AB7AB6E64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1023600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Responsibility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issues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9" name="Picture 8" descr="A collage of images of a person's body&#10;&#10;AI-generated content may be incorrect.">
            <a:extLst>
              <a:ext uri="{FF2B5EF4-FFF2-40B4-BE49-F238E27FC236}">
                <a16:creationId xmlns:a16="http://schemas.microsoft.com/office/drawing/2014/main" id="{4DD0C567-A250-B991-CF91-22AFDEBED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2084805"/>
            <a:ext cx="6075717" cy="25279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5F010C6-8069-2ED1-50E0-762DD8A38E9E}"/>
              </a:ext>
            </a:extLst>
          </p:cNvPr>
          <p:cNvSpPr txBox="1"/>
          <p:nvPr/>
        </p:nvSpPr>
        <p:spPr>
          <a:xfrm>
            <a:off x="943532" y="5919558"/>
            <a:ext cx="10107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UP-SAM: Uncertainty-Informed Adaptation of Segment Anything Model for Semi-Supervised Medical Image Segmentation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BIBM</a:t>
            </a:r>
            <a:endParaRPr lang="en-US" sz="12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AB2AEE-6EB8-E16C-911A-7CC9641FCB9E}"/>
              </a:ext>
            </a:extLst>
          </p:cNvPr>
          <p:cNvSpPr txBox="1"/>
          <p:nvPr/>
        </p:nvSpPr>
        <p:spPr>
          <a:xfrm>
            <a:off x="943532" y="6175973"/>
            <a:ext cx="807313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Out-of-distribution detection in medical image analysis: A survey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  <a:r>
              <a:rPr lang="zh-CN" altLang="en-US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</a:t>
            </a:r>
            <a:endParaRPr lang="en-CN" sz="12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29708" name="Picture 12" descr="Limitations of Out-of-Distribution Detection in 3D Medical Image  Segmentation">
            <a:extLst>
              <a:ext uri="{FF2B5EF4-FFF2-40B4-BE49-F238E27FC236}">
                <a16:creationId xmlns:a16="http://schemas.microsoft.com/office/drawing/2014/main" id="{D9F068B1-EFAE-9CFD-32C0-C8A558D1B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2892" y="2331275"/>
            <a:ext cx="5201843" cy="1405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AE9D1C6-7D9D-D0AD-56AE-E8727815D583}"/>
              </a:ext>
            </a:extLst>
          </p:cNvPr>
          <p:cNvSpPr txBox="1"/>
          <p:nvPr/>
        </p:nvSpPr>
        <p:spPr>
          <a:xfrm>
            <a:off x="7193280" y="1010806"/>
            <a:ext cx="39624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Out-of-distribution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</a:t>
            </a: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E1DA4544-8DA5-5FBD-41CB-58832E530E77}"/>
              </a:ext>
            </a:extLst>
          </p:cNvPr>
          <p:cNvSpPr txBox="1"/>
          <p:nvPr/>
        </p:nvSpPr>
        <p:spPr>
          <a:xfrm>
            <a:off x="6634068" y="6288361"/>
            <a:ext cx="5557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Limitations of out-of-distribution detection in 3d medical image segmentation. </a:t>
            </a:r>
            <a:r>
              <a:rPr lang="en" altLang="zh-CN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Vasiliuk</a:t>
            </a:r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Anton, et al. </a:t>
            </a:r>
            <a:r>
              <a:rPr lang="en" altLang="zh-CN" sz="1200" b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Journal of Imaging </a:t>
            </a:r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9.9 (2023).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29452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9F0DA-F3A5-8147-D89E-9234A73EE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40" y="161835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When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querying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images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“doctor”(left)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White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White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female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Hispanic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Hispanic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female</a:t>
            </a:r>
            <a:endParaRPr lang="en-CN" sz="20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Black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Black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female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When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querying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images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  <a:r>
              <a:rPr lang="en-US" altLang="zh-CN" sz="22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ceo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(right)</a:t>
            </a:r>
            <a:endParaRPr lang="en-CN" sz="22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31748" name="Picture 4">
            <a:extLst>
              <a:ext uri="{FF2B5EF4-FFF2-40B4-BE49-F238E27FC236}">
                <a16:creationId xmlns:a16="http://schemas.microsoft.com/office/drawing/2014/main" id="{118DFA84-1532-AF5C-3A6C-6408F1758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707" y="178230"/>
            <a:ext cx="1640435" cy="650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750" name="Picture 6">
            <a:extLst>
              <a:ext uri="{FF2B5EF4-FFF2-40B4-BE49-F238E27FC236}">
                <a16:creationId xmlns:a16="http://schemas.microsoft.com/office/drawing/2014/main" id="{93EFA5D5-6A35-FED6-5A8F-761087722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3852" y="178230"/>
            <a:ext cx="1819528" cy="6501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A9C8555-B2B5-6E9F-522C-1309793FFB96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1023600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Responsibility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issues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956518AF-8B62-841F-0D0B-D81E29BBA3AB}"/>
              </a:ext>
            </a:extLst>
          </p:cNvPr>
          <p:cNvSpPr txBox="1"/>
          <p:nvPr/>
        </p:nvSpPr>
        <p:spPr>
          <a:xfrm>
            <a:off x="558799" y="6218104"/>
            <a:ext cx="7045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https://</a:t>
            </a:r>
            <a:r>
              <a:rPr lang="en" altLang="zh-CN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blog.gdeltproject.org</a:t>
            </a:r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/gender-race-bias-in-multimodal-image-embedding-models-a-case-study-of-openais-clip-how-white-men-are-doctors-ceos-not-black-women/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15321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2C100-84CB-B567-B593-604D3ED41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Qualitative results of CCA-LLaVA with MCA-LLaVA. Our method generate... |  Download Scientific Diagram">
            <a:extLst>
              <a:ext uri="{FF2B5EF4-FFF2-40B4-BE49-F238E27FC236}">
                <a16:creationId xmlns:a16="http://schemas.microsoft.com/office/drawing/2014/main" id="{459E7F75-134E-2814-1AB0-B90B25825D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1442" y="386121"/>
            <a:ext cx="5254214" cy="595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Causal-LLaVA: Causal Disentanglement for Mitigating Hallucination in  Multimodal Large Language Models | alphaXiv">
            <a:extLst>
              <a:ext uri="{FF2B5EF4-FFF2-40B4-BE49-F238E27FC236}">
                <a16:creationId xmlns:a16="http://schemas.microsoft.com/office/drawing/2014/main" id="{8F245C13-6981-487E-7F12-DF06C4B6F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88" y="1308691"/>
            <a:ext cx="5416572" cy="4858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A7BC24-B6C8-517A-164E-BBF44C244D19}"/>
              </a:ext>
            </a:extLst>
          </p:cNvPr>
          <p:cNvSpPr txBox="1"/>
          <p:nvPr/>
        </p:nvSpPr>
        <p:spPr>
          <a:xfrm>
            <a:off x="332168" y="6366215"/>
            <a:ext cx="83045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Retrieve-then-compare mitigates visual hallucination in multi-modal large language models</a:t>
            </a:r>
          </a:p>
          <a:p>
            <a:r>
              <a:rPr 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https://</a:t>
            </a:r>
            <a:r>
              <a:rPr lang="en-US" sz="12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www.alphaxiv.org</a:t>
            </a:r>
            <a:r>
              <a:rPr 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/overview/2505.19474v1</a:t>
            </a:r>
            <a:endParaRPr lang="en-CN" sz="12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E79256C-8936-AF64-256F-5C9E6D5B4ECB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1023600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Responsibility</a:t>
            </a:r>
            <a:r>
              <a:rPr lang="zh-CN" altLang="en-US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issues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216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52868E-5ED2-CB68-1E77-1C107220E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775EB-2FF0-424B-44F6-BA6E17603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7"/>
            <a:ext cx="10714463" cy="5411763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Positional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embedding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give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positional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identification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token.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position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token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important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deriving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languistic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features.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457200" lvl="1" indent="0">
              <a:buNone/>
            </a:pPr>
            <a:endParaRPr lang="en-US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But they are different:</a:t>
            </a:r>
          </a:p>
          <a:p>
            <a:pPr lvl="2">
              <a:buFont typeface="Wingdings" pitchFamily="2" charset="2"/>
              <a:buChar char="§"/>
            </a:pPr>
            <a:r>
              <a:rPr 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Syntactic</a:t>
            </a:r>
            <a:r>
              <a:rPr lang="en-US" altLang="zh-CN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ally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: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first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“trust”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subject,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while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second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object.</a:t>
            </a:r>
          </a:p>
          <a:p>
            <a:pPr lvl="2">
              <a:buFont typeface="Wingdings" pitchFamily="2" charset="2"/>
              <a:buChar char="§"/>
            </a:pPr>
            <a:r>
              <a:rPr 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Semantic</a:t>
            </a:r>
            <a:r>
              <a:rPr lang="en-US" altLang="zh-CN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ally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: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first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“trust”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thing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that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creates</a:t>
            </a:r>
            <a:r>
              <a: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something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while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second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thing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being</a:t>
            </a:r>
            <a:r>
              <a: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created.</a:t>
            </a:r>
          </a:p>
          <a:p>
            <a:pPr lvl="2">
              <a:buFont typeface="Wingdings" pitchFamily="2" charset="2"/>
              <a:buChar char="§"/>
            </a:pPr>
            <a:endParaRPr lang="en-US" altLang="zh-CN" sz="1800" b="1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Another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example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20C3D15-0C7B-798B-8799-D28E59FC8A77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 dirty="0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9B2F4E-134F-F07D-5565-B69291DC4830}"/>
              </a:ext>
            </a:extLst>
          </p:cNvPr>
          <p:cNvSpPr txBox="1"/>
          <p:nvPr/>
        </p:nvSpPr>
        <p:spPr>
          <a:xfrm>
            <a:off x="2013858" y="2637256"/>
            <a:ext cx="31758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Trust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is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what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builds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trust</a:t>
            </a:r>
            <a:endParaRPr lang="en-CN" sz="200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9411121F-269B-7340-AF0D-60E8866F132C}"/>
              </a:ext>
            </a:extLst>
          </p:cNvPr>
          <p:cNvSpPr/>
          <p:nvPr/>
        </p:nvSpPr>
        <p:spPr>
          <a:xfrm>
            <a:off x="5344886" y="2811429"/>
            <a:ext cx="1417438" cy="1951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CA6C63-2856-2B08-BCAC-F0BE3E5053F8}"/>
              </a:ext>
            </a:extLst>
          </p:cNvPr>
          <p:cNvSpPr txBox="1"/>
          <p:nvPr/>
        </p:nvSpPr>
        <p:spPr>
          <a:xfrm>
            <a:off x="5355772" y="2375999"/>
            <a:ext cx="1574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Tokenization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455861-7796-8343-B217-BF57B93239B2}"/>
              </a:ext>
            </a:extLst>
          </p:cNvPr>
          <p:cNvSpPr txBox="1"/>
          <p:nvPr/>
        </p:nvSpPr>
        <p:spPr>
          <a:xfrm>
            <a:off x="7621329" y="2637256"/>
            <a:ext cx="35686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{trust,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trust,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is,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what,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builds}</a:t>
            </a:r>
            <a:endParaRPr lang="en-CN" sz="200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F96225-7467-C8A2-85B6-B0D8F28B0D17}"/>
              </a:ext>
            </a:extLst>
          </p:cNvPr>
          <p:cNvSpPr txBox="1"/>
          <p:nvPr/>
        </p:nvSpPr>
        <p:spPr>
          <a:xfrm>
            <a:off x="7153835" y="3259723"/>
            <a:ext cx="41456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embedding("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</a:t>
            </a:r>
            <a:r>
              <a:rPr 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rust")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=</a:t>
            </a:r>
            <a:r>
              <a:rPr 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embedding("</a:t>
            </a:r>
            <a:r>
              <a:rPr lang="en-US" altLang="zh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</a:t>
            </a:r>
            <a:r>
              <a:rPr lang="en-US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rust")</a:t>
            </a:r>
            <a:endParaRPr lang="en-CN" sz="1600" i="1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11F85B-00BD-CFB1-79A3-3E5236565A09}"/>
              </a:ext>
            </a:extLst>
          </p:cNvPr>
          <p:cNvSpPr txBox="1"/>
          <p:nvPr/>
        </p:nvSpPr>
        <p:spPr>
          <a:xfrm>
            <a:off x="2698661" y="5483184"/>
            <a:ext cx="24299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man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bites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dog</a:t>
            </a:r>
            <a:endParaRPr lang="en-CN" sz="200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D90D47-1CD4-11D4-4E92-C739F4370241}"/>
              </a:ext>
            </a:extLst>
          </p:cNvPr>
          <p:cNvSpPr txBox="1"/>
          <p:nvPr/>
        </p:nvSpPr>
        <p:spPr>
          <a:xfrm>
            <a:off x="2698661" y="6139713"/>
            <a:ext cx="24299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dog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bites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man</a:t>
            </a:r>
            <a:endParaRPr lang="en-CN" sz="200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1DE9EF-F4F4-A497-AEC9-C7DCA80756B5}"/>
              </a:ext>
            </a:extLst>
          </p:cNvPr>
          <p:cNvSpPr txBox="1"/>
          <p:nvPr/>
        </p:nvSpPr>
        <p:spPr>
          <a:xfrm>
            <a:off x="3370673" y="5811449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vs.</a:t>
            </a:r>
            <a:endParaRPr lang="en-CN" i="1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A5A0CAC8-8FB3-85B2-03AF-A497039E6C14}"/>
              </a:ext>
            </a:extLst>
          </p:cNvPr>
          <p:cNvSpPr/>
          <p:nvPr/>
        </p:nvSpPr>
        <p:spPr>
          <a:xfrm>
            <a:off x="5344886" y="5984653"/>
            <a:ext cx="1417438" cy="1951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1CCE45-2AC0-1A3A-2387-F1ADE216226E}"/>
              </a:ext>
            </a:extLst>
          </p:cNvPr>
          <p:cNvSpPr txBox="1"/>
          <p:nvPr/>
        </p:nvSpPr>
        <p:spPr>
          <a:xfrm>
            <a:off x="5355772" y="5549223"/>
            <a:ext cx="1574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Tokenization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3C5BCC-1144-2D6C-C2A4-CE09E82340FE}"/>
              </a:ext>
            </a:extLst>
          </p:cNvPr>
          <p:cNvSpPr txBox="1"/>
          <p:nvPr/>
        </p:nvSpPr>
        <p:spPr>
          <a:xfrm>
            <a:off x="7632216" y="5855791"/>
            <a:ext cx="24684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{a,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man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bites,</a:t>
            </a:r>
            <a:r>
              <a:rPr lang="zh-CN" altLang="en-US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dog}</a:t>
            </a:r>
            <a:endParaRPr lang="en-CN" sz="200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16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559611-C8C2-8DA1-5DFF-E8F99FFD2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864A7-847F-B630-193C-380C18C73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7"/>
            <a:ext cx="10714463" cy="2817313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Positional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embedding</a:t>
            </a: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Positional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encoding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(fixed)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94D15C7-40FF-6C8E-BF56-814592E6C6EA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1C773E-18B8-E78E-0965-1244D028B82A}"/>
              </a:ext>
            </a:extLst>
          </p:cNvPr>
          <p:cNvSpPr txBox="1"/>
          <p:nvPr/>
        </p:nvSpPr>
        <p:spPr>
          <a:xfrm>
            <a:off x="5410201" y="168947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onaco" pitchFamily="2" charset="77"/>
              </a:rPr>
              <a:t>embedding("</a:t>
            </a:r>
            <a:r>
              <a:rPr lang="en-US" altLang="zh-CN" dirty="0">
                <a:latin typeface="Monaco" pitchFamily="2" charset="77"/>
              </a:rPr>
              <a:t>t</a:t>
            </a:r>
            <a:r>
              <a:rPr lang="en-US" dirty="0">
                <a:latin typeface="Monaco" pitchFamily="2" charset="77"/>
              </a:rPr>
              <a:t>rust") + </a:t>
            </a:r>
            <a:r>
              <a:rPr lang="en-US" dirty="0" err="1">
                <a:latin typeface="Monaco" pitchFamily="2" charset="77"/>
              </a:rPr>
              <a:t>position_vector</a:t>
            </a:r>
            <a:r>
              <a:rPr lang="en-US" dirty="0">
                <a:latin typeface="Monaco" pitchFamily="2" charset="77"/>
              </a:rPr>
              <a:t>(0)</a:t>
            </a:r>
          </a:p>
          <a:p>
            <a:pPr algn="ctr"/>
            <a:r>
              <a:rPr lang="en-US" altLang="zh-CN" b="1" dirty="0">
                <a:solidFill>
                  <a:srgbClr val="FF0000"/>
                </a:solidFill>
                <a:latin typeface="Monaco" pitchFamily="2" charset="77"/>
              </a:rPr>
              <a:t>!=</a:t>
            </a:r>
            <a:endParaRPr lang="en-CN" b="1">
              <a:solidFill>
                <a:srgbClr val="FF0000"/>
              </a:solidFill>
              <a:latin typeface="Monaco" pitchFamily="2" charset="7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D85CE5-B018-218B-679F-5ACA4967466D}"/>
              </a:ext>
            </a:extLst>
          </p:cNvPr>
          <p:cNvSpPr txBox="1"/>
          <p:nvPr/>
        </p:nvSpPr>
        <p:spPr>
          <a:xfrm>
            <a:off x="2090058" y="1779169"/>
            <a:ext cx="31758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Trust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is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what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builds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trust</a:t>
            </a:r>
            <a:endParaRPr lang="en-CN" sz="200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A83329-A426-5AC5-86BC-E66D524FCBF5}"/>
              </a:ext>
            </a:extLst>
          </p:cNvPr>
          <p:cNvSpPr txBox="1"/>
          <p:nvPr/>
        </p:nvSpPr>
        <p:spPr>
          <a:xfrm>
            <a:off x="5410201" y="231594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latin typeface="Monaco" pitchFamily="2" charset="77"/>
              </a:rPr>
              <a:t>embedding("</a:t>
            </a:r>
            <a:r>
              <a:rPr lang="en-US" altLang="zh-CN">
                <a:latin typeface="Monaco" pitchFamily="2" charset="77"/>
              </a:rPr>
              <a:t>t</a:t>
            </a:r>
            <a:r>
              <a:rPr lang="en-US">
                <a:latin typeface="Monaco" pitchFamily="2" charset="77"/>
              </a:rPr>
              <a:t>rust") + position_vector(</a:t>
            </a:r>
            <a:r>
              <a:rPr lang="en-US" altLang="zh-CN">
                <a:latin typeface="Monaco" pitchFamily="2" charset="77"/>
              </a:rPr>
              <a:t>4</a:t>
            </a:r>
            <a:r>
              <a:rPr lang="en-US">
                <a:latin typeface="Monaco" pitchFamily="2" charset="77"/>
              </a:rPr>
              <a:t>)</a:t>
            </a:r>
            <a:endParaRPr lang="en-CN">
              <a:latin typeface="Monaco" pitchFamily="2" charset="7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2308C2-4106-5800-9885-D6369DE17E9C}"/>
              </a:ext>
            </a:extLst>
          </p:cNvPr>
          <p:cNvSpPr txBox="1"/>
          <p:nvPr/>
        </p:nvSpPr>
        <p:spPr>
          <a:xfrm>
            <a:off x="2138640" y="2292646"/>
            <a:ext cx="25571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C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 descr="Understanding Positional Encoding in Transformers - Blog by Kemal Erdem">
            <a:extLst>
              <a:ext uri="{FF2B5EF4-FFF2-40B4-BE49-F238E27FC236}">
                <a16:creationId xmlns:a16="http://schemas.microsoft.com/office/drawing/2014/main" id="{B518F264-9C86-D690-FEC3-99E7337B12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0" y="3609802"/>
            <a:ext cx="4442265" cy="213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AEDF872-7138-A0E3-CF0A-B30015C68DD9}"/>
              </a:ext>
            </a:extLst>
          </p:cNvPr>
          <p:cNvSpPr txBox="1"/>
          <p:nvPr/>
        </p:nvSpPr>
        <p:spPr>
          <a:xfrm>
            <a:off x="6792686" y="3124477"/>
            <a:ext cx="6096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Learnable</a:t>
            </a:r>
            <a:r>
              <a:rPr lang="zh-CN" altLang="en-US" sz="2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positional</a:t>
            </a:r>
            <a:r>
              <a:rPr lang="zh-CN" altLang="en-US" sz="2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embedding</a:t>
            </a:r>
            <a:endParaRPr lang="en-CN" sz="22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A1E2879-9154-F711-67A9-503484A9F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4207" y="3560506"/>
            <a:ext cx="3189394" cy="2313434"/>
          </a:xfrm>
          <a:prstGeom prst="rect">
            <a:avLst/>
          </a:prstGeom>
        </p:spPr>
      </p:pic>
      <p:pic>
        <p:nvPicPr>
          <p:cNvPr id="4100" name="Picture 4" descr="Positional Encoding in Transformer | by Sachinsoni | Medium">
            <a:extLst>
              <a:ext uri="{FF2B5EF4-FFF2-40B4-BE49-F238E27FC236}">
                <a16:creationId xmlns:a16="http://schemas.microsoft.com/office/drawing/2014/main" id="{B43C1024-0FEF-F6B3-E770-A6AE715EC7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745" y="5747642"/>
            <a:ext cx="3803904" cy="1003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6B4D423-B3D7-6374-E845-1EAF5CE8B6B3}"/>
              </a:ext>
            </a:extLst>
          </p:cNvPr>
          <p:cNvSpPr txBox="1"/>
          <p:nvPr/>
        </p:nvSpPr>
        <p:spPr>
          <a:xfrm>
            <a:off x="5916031" y="6018232"/>
            <a:ext cx="6443472" cy="271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  <a:buNone/>
            </a:pPr>
            <a:r>
              <a:rPr lang="en-US" sz="1400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wpe</a:t>
            </a:r>
            <a:r>
              <a:rPr lang="en-US" sz="1400" b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400" b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nn</a:t>
            </a:r>
            <a:r>
              <a:rPr lang="en-US" sz="1400" b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1400" b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Embedding</a:t>
            </a:r>
            <a:r>
              <a:rPr lang="en-US" sz="1400" b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400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config</a:t>
            </a:r>
            <a:r>
              <a:rPr lang="en-US" sz="1400" b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.block_size, </a:t>
            </a:r>
            <a:r>
              <a:rPr lang="en-US" sz="1400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config</a:t>
            </a:r>
            <a:r>
              <a:rPr lang="en-US" sz="1400" b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.n_embd)</a:t>
            </a: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A79D4E50-8AAF-A56F-6AB3-B59F15A204CA}"/>
              </a:ext>
            </a:extLst>
          </p:cNvPr>
          <p:cNvSpPr txBox="1"/>
          <p:nvPr/>
        </p:nvSpPr>
        <p:spPr>
          <a:xfrm>
            <a:off x="6839669" y="6434393"/>
            <a:ext cx="6049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Understanding Positional Encoding in Transformers — Blog by Kemal Erdem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3255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F9D44-1399-8B43-AF72-F6C9CF3C0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8B8E2-A960-F72E-33E8-699FDE9BB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8"/>
            <a:ext cx="10714463" cy="2335560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MLP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Feed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Forward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MLP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first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maps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x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higher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dimensional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space,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takes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GeLU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nonlinear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mapping,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finally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projects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back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dim(x).</a:t>
            </a:r>
          </a:p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Why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it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necessary?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self-attention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only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find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linear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combination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of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value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vectors.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What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if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some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non-linearity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needed.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D674996-BFA8-6D2E-DDEE-87D3C5F906D2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110C7894-CABD-43CF-92DD-03D1CDFDD4A7}"/>
              </a:ext>
            </a:extLst>
          </p:cNvPr>
          <p:cNvSpPr/>
          <p:nvPr/>
        </p:nvSpPr>
        <p:spPr>
          <a:xfrm>
            <a:off x="1839685" y="3882550"/>
            <a:ext cx="1567544" cy="718457"/>
          </a:xfrm>
          <a:prstGeom prst="trapezoid">
            <a:avLst>
              <a:gd name="adj" fmla="val 8257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Proj</a:t>
            </a:r>
            <a:endParaRPr lang="en-CN"/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5CE9E37E-61EB-8641-4204-024DD9C89D28}"/>
              </a:ext>
            </a:extLst>
          </p:cNvPr>
          <p:cNvSpPr/>
          <p:nvPr/>
        </p:nvSpPr>
        <p:spPr>
          <a:xfrm rot="10800000">
            <a:off x="1839685" y="5221493"/>
            <a:ext cx="1567544" cy="718457"/>
          </a:xfrm>
          <a:prstGeom prst="trapezoid">
            <a:avLst>
              <a:gd name="adj" fmla="val 8257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zh-CN"/>
              <a:t>FC</a:t>
            </a:r>
            <a:endParaRPr lang="en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FF894A-E80C-2E1A-7008-5596487BAC6E}"/>
              </a:ext>
            </a:extLst>
          </p:cNvPr>
          <p:cNvSpPr/>
          <p:nvPr/>
        </p:nvSpPr>
        <p:spPr>
          <a:xfrm>
            <a:off x="1839685" y="4764292"/>
            <a:ext cx="1567544" cy="2939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GeLU</a:t>
            </a:r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31B39F-ECF1-600B-B31B-2EB7E5CAC321}"/>
              </a:ext>
            </a:extLst>
          </p:cNvPr>
          <p:cNvSpPr txBox="1"/>
          <p:nvPr/>
        </p:nvSpPr>
        <p:spPr>
          <a:xfrm>
            <a:off x="2221743" y="5939950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dim(x)</a:t>
            </a:r>
            <a:endParaRPr lang="en-C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F98D45-116D-E045-A9D1-2F40A1717977}"/>
              </a:ext>
            </a:extLst>
          </p:cNvPr>
          <p:cNvSpPr txBox="1"/>
          <p:nvPr/>
        </p:nvSpPr>
        <p:spPr>
          <a:xfrm>
            <a:off x="2221743" y="3431575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dim(x)</a:t>
            </a:r>
            <a:endParaRPr lang="en-C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D48427-CA3F-445F-613C-57C203836937}"/>
              </a:ext>
            </a:extLst>
          </p:cNvPr>
          <p:cNvSpPr txBox="1"/>
          <p:nvPr/>
        </p:nvSpPr>
        <p:spPr>
          <a:xfrm>
            <a:off x="3460597" y="4717099"/>
            <a:ext cx="1125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dim(x)</a:t>
            </a:r>
            <a:r>
              <a:rPr lang="zh-CN" altLang="en-US"/>
              <a:t> * </a:t>
            </a:r>
            <a:r>
              <a:rPr lang="en-US" altLang="zh-CN"/>
              <a:t>4</a:t>
            </a:r>
            <a:endParaRPr lang="en-CN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D0413E0-2AB4-1125-F643-2DF4C5CE44CA}"/>
              </a:ext>
            </a:extLst>
          </p:cNvPr>
          <p:cNvCxnSpPr/>
          <p:nvPr/>
        </p:nvCxnSpPr>
        <p:spPr>
          <a:xfrm>
            <a:off x="7467600" y="5399314"/>
            <a:ext cx="16200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62149E2-47AC-0DCC-DF6F-2866C6A17162}"/>
              </a:ext>
            </a:extLst>
          </p:cNvPr>
          <p:cNvCxnSpPr>
            <a:cxnSpLocks/>
          </p:cNvCxnSpPr>
          <p:nvPr/>
        </p:nvCxnSpPr>
        <p:spPr>
          <a:xfrm flipV="1">
            <a:off x="7467600" y="3779314"/>
            <a:ext cx="0" cy="1620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413AF4A-A8E4-B966-37BB-E19D298C49B1}"/>
              </a:ext>
            </a:extLst>
          </p:cNvPr>
          <p:cNvCxnSpPr/>
          <p:nvPr/>
        </p:nvCxnSpPr>
        <p:spPr>
          <a:xfrm>
            <a:off x="7467600" y="3800907"/>
            <a:ext cx="1620000" cy="159840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A296A8-9237-8CEC-0315-771611694FA8}"/>
              </a:ext>
            </a:extLst>
          </p:cNvPr>
          <p:cNvCxnSpPr>
            <a:cxnSpLocks/>
          </p:cNvCxnSpPr>
          <p:nvPr/>
        </p:nvCxnSpPr>
        <p:spPr>
          <a:xfrm flipV="1">
            <a:off x="7467600" y="4191000"/>
            <a:ext cx="381000" cy="120831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A76D031-BE04-A7D4-DEDA-F9447AF3E220}"/>
              </a:ext>
            </a:extLst>
          </p:cNvPr>
          <p:cNvSpPr txBox="1"/>
          <p:nvPr/>
        </p:nvSpPr>
        <p:spPr>
          <a:xfrm>
            <a:off x="7592957" y="5399314"/>
            <a:ext cx="2034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000" b="1" i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=”apple”=[1,0]</a:t>
            </a:r>
            <a:endParaRPr lang="en-CN"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2CB772-8C8C-6101-77AE-83D725195A84}"/>
              </a:ext>
            </a:extLst>
          </p:cNvPr>
          <p:cNvSpPr txBox="1"/>
          <p:nvPr/>
        </p:nvSpPr>
        <p:spPr>
          <a:xfrm>
            <a:off x="6287619" y="3922443"/>
            <a:ext cx="82105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000" b="1" i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altLang="zh-CN" sz="2000" b="1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</a:p>
          <a:p>
            <a:r>
              <a:rPr lang="en-US" altLang="zh-CN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“pie”</a:t>
            </a:r>
          </a:p>
          <a:p>
            <a:r>
              <a:rPr lang="en-US" altLang="zh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=[0,1]</a:t>
            </a:r>
            <a:endParaRPr lang="en-CN"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479AA4-2166-E29F-04DA-FC8D75BB18D1}"/>
              </a:ext>
            </a:extLst>
          </p:cNvPr>
          <p:cNvSpPr txBox="1"/>
          <p:nvPr/>
        </p:nvSpPr>
        <p:spPr>
          <a:xfrm>
            <a:off x="8674642" y="4541548"/>
            <a:ext cx="28119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Convex</a:t>
            </a:r>
            <a:r>
              <a:rPr lang="zh-CN" altLang="en-US" sz="2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hull</a:t>
            </a:r>
            <a:r>
              <a:rPr lang="zh-CN" altLang="en-US" sz="2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sz="2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000" b="1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2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000" b="1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CN" sz="2000" b="1" i="1" baseline="-2500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E9FACF-C38D-7AC4-7A3F-22AEEC51C792}"/>
              </a:ext>
            </a:extLst>
          </p:cNvPr>
          <p:cNvCxnSpPr>
            <a:cxnSpLocks/>
          </p:cNvCxnSpPr>
          <p:nvPr/>
        </p:nvCxnSpPr>
        <p:spPr>
          <a:xfrm flipV="1">
            <a:off x="7466616" y="3779313"/>
            <a:ext cx="1620984" cy="1620000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D0DAA24-8160-45FA-0747-E0C5C37C9E41}"/>
              </a:ext>
            </a:extLst>
          </p:cNvPr>
          <p:cNvSpPr txBox="1"/>
          <p:nvPr/>
        </p:nvSpPr>
        <p:spPr>
          <a:xfrm>
            <a:off x="9064092" y="3426232"/>
            <a:ext cx="1802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i="1">
                <a:solidFill>
                  <a:schemeClr val="accent3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”dessert”</a:t>
            </a:r>
            <a:r>
              <a:rPr lang="en-US" altLang="zh-CN" sz="2000" b="1">
                <a:solidFill>
                  <a:schemeClr val="accent3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=[1,1]</a:t>
            </a:r>
            <a:endParaRPr lang="en-CN" sz="2000" b="1">
              <a:solidFill>
                <a:schemeClr val="accent3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930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7B4CBF-CDEF-EA7B-3CBA-399F56C38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B0233-A30F-D9AA-AE2E-7644D8E37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065236"/>
            <a:ext cx="10714463" cy="4197954"/>
          </a:xfrm>
        </p:spPr>
        <p:txBody>
          <a:bodyPr>
            <a:normAutofit/>
          </a:bodyPr>
          <a:lstStyle/>
          <a:p>
            <a:r>
              <a:rPr lang="en-US" altLang="zh-CN" sz="2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 central of Transformer: attention mechanism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 address the gradient propagation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issues of RNN/LSTM.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457200" lvl="1" indent="0">
              <a:buNone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Why it is hard to learn the dependency?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If the model makes a wrong prediction “</a:t>
            </a:r>
            <a:r>
              <a:rPr lang="en-US" altLang="zh-CN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English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 at the end, it is possible that the training data have more frequent “</a:t>
            </a:r>
            <a:r>
              <a:rPr lang="en-US" altLang="zh-CN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fluent English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 occurrences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(short-range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dep).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 model forward passes are more influenced by the recent word such as “fluent”, while the far-away word “France” has its semantic vector modified by all the other words in the middle and the many multiplication of the weight matrix of RNN.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EA85D22-5033-24B2-E4C5-15DD55044AA4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3FC195-8C48-B917-6E58-D8591794DF10}"/>
              </a:ext>
            </a:extLst>
          </p:cNvPr>
          <p:cNvSpPr txBox="1"/>
          <p:nvPr/>
        </p:nvSpPr>
        <p:spPr>
          <a:xfrm>
            <a:off x="751113" y="1870306"/>
            <a:ext cx="11109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"I grew up in </a:t>
            </a:r>
            <a:r>
              <a:rPr lang="en-US" dirty="0">
                <a:solidFill>
                  <a:srgbClr val="FF0000"/>
                </a:solidFill>
              </a:rPr>
              <a:t>France</a:t>
            </a:r>
            <a:r>
              <a:rPr lang="en-US" dirty="0"/>
              <a:t>, where I spent many years surrounded by my family and friends, so I speak fluent </a:t>
            </a:r>
            <a:r>
              <a:rPr lang="en-US" b="1" dirty="0">
                <a:solidFill>
                  <a:srgbClr val="FF0000"/>
                </a:solidFill>
              </a:rPr>
              <a:t>French</a:t>
            </a:r>
            <a:r>
              <a:rPr lang="en-US" dirty="0"/>
              <a:t>."</a:t>
            </a:r>
            <a:endParaRPr lang="en-CN"/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E73E0F38-12A4-88CA-9CD1-257FC3FD656F}"/>
              </a:ext>
            </a:extLst>
          </p:cNvPr>
          <p:cNvSpPr/>
          <p:nvPr/>
        </p:nvSpPr>
        <p:spPr>
          <a:xfrm rot="5400000">
            <a:off x="6520934" y="-1959088"/>
            <a:ext cx="369334" cy="8773888"/>
          </a:xfrm>
          <a:prstGeom prst="rightBrace">
            <a:avLst/>
          </a:prstGeom>
          <a:ln w="127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1381FB-2388-6961-0BDD-022FEFA0A5BD}"/>
              </a:ext>
            </a:extLst>
          </p:cNvPr>
          <p:cNvSpPr txBox="1"/>
          <p:nvPr/>
        </p:nvSpPr>
        <p:spPr>
          <a:xfrm>
            <a:off x="5324421" y="2584814"/>
            <a:ext cx="2762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/>
              <a:t>Long-range dependencies</a:t>
            </a:r>
          </a:p>
        </p:txBody>
      </p:sp>
      <p:pic>
        <p:nvPicPr>
          <p:cNvPr id="8194" name="Picture 2" descr="machine learning - LSTM RNN Backpropagation - Stack Overflow">
            <a:extLst>
              <a:ext uri="{FF2B5EF4-FFF2-40B4-BE49-F238E27FC236}">
                <a16:creationId xmlns:a16="http://schemas.microsoft.com/office/drawing/2014/main" id="{EC711978-E04F-4FE8-07AD-433F5A813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980" y="5055529"/>
            <a:ext cx="3443843" cy="947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A97B40B4-3818-F0C4-E893-EB588638D4E6}"/>
              </a:ext>
            </a:extLst>
          </p:cNvPr>
          <p:cNvSpPr/>
          <p:nvPr/>
        </p:nvSpPr>
        <p:spPr>
          <a:xfrm>
            <a:off x="4896640" y="5382100"/>
            <a:ext cx="1001486" cy="2939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15EEB4-70EF-C89A-80A7-221B75AFA466}"/>
              </a:ext>
            </a:extLst>
          </p:cNvPr>
          <p:cNvSpPr txBox="1"/>
          <p:nvPr/>
        </p:nvSpPr>
        <p:spPr>
          <a:xfrm>
            <a:off x="4896640" y="5050815"/>
            <a:ext cx="833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/>
              <a:t>rollout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29E7EAA-214A-FB68-960E-FA946D6B89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6890" y="5420147"/>
            <a:ext cx="52832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74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913F74-D4B6-5EB1-865C-C971DF0442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C8C8102-EC0E-1F3F-7DEA-EE4E30EB12AD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9218" name="Picture 2" descr="Understanding The Self-Attention Mechanism">
            <a:extLst>
              <a:ext uri="{FF2B5EF4-FFF2-40B4-BE49-F238E27FC236}">
                <a16:creationId xmlns:a16="http://schemas.microsoft.com/office/drawing/2014/main" id="{D0FBE223-DC8D-9060-F331-9FF6BBC039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24" y="2830244"/>
            <a:ext cx="6190444" cy="303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879EA900-5AD3-905D-A78A-8D20BD227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868" y="1029984"/>
            <a:ext cx="8705798" cy="1184887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81B7C1F-88BA-FDA6-D489-AB1E98102FD6}"/>
              </a:ext>
            </a:extLst>
          </p:cNvPr>
          <p:cNvSpPr/>
          <p:nvPr/>
        </p:nvSpPr>
        <p:spPr>
          <a:xfrm>
            <a:off x="2637117" y="3186596"/>
            <a:ext cx="530079" cy="1956903"/>
          </a:xfrm>
          <a:prstGeom prst="roundRect">
            <a:avLst>
              <a:gd name="adj" fmla="val 7633"/>
            </a:avLst>
          </a:prstGeom>
          <a:solidFill>
            <a:schemeClr val="tx2">
              <a:lumMod val="10000"/>
              <a:lumOff val="90000"/>
              <a:alpha val="20835"/>
            </a:schemeClr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BA5A9-5611-D179-AE48-D32AC4B75FA6}"/>
              </a:ext>
            </a:extLst>
          </p:cNvPr>
          <p:cNvSpPr txBox="1"/>
          <p:nvPr/>
        </p:nvSpPr>
        <p:spPr>
          <a:xfrm>
            <a:off x="1812875" y="2467501"/>
            <a:ext cx="6145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self.c_attn=[Wk,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Wq,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Wv],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shape=(n_embd,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*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n_embd)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6EFD9B-183C-BA67-D2ED-267B99A60AE0}"/>
              </a:ext>
            </a:extLst>
          </p:cNvPr>
          <p:cNvSpPr txBox="1"/>
          <p:nvPr/>
        </p:nvSpPr>
        <p:spPr>
          <a:xfrm>
            <a:off x="1356868" y="6040671"/>
            <a:ext cx="4700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x.shape=[Batch_size,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Token_len,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n_embd]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2084B40-B401-7E41-9536-C3E793233CCB}"/>
              </a:ext>
            </a:extLst>
          </p:cNvPr>
          <p:cNvCxnSpPr/>
          <p:nvPr/>
        </p:nvCxnSpPr>
        <p:spPr>
          <a:xfrm flipV="1">
            <a:off x="2294360" y="4956464"/>
            <a:ext cx="0" cy="9061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A193F7F-907C-9CA3-A782-15B9C7DAF602}"/>
              </a:ext>
            </a:extLst>
          </p:cNvPr>
          <p:cNvSpPr txBox="1"/>
          <p:nvPr/>
        </p:nvSpPr>
        <p:spPr>
          <a:xfrm>
            <a:off x="8474414" y="2836833"/>
            <a:ext cx="2477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k.shape[B,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nh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*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hs]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4D7D5B-9141-B479-C591-3EEDADCE0AC7}"/>
              </a:ext>
            </a:extLst>
          </p:cNvPr>
          <p:cNvSpPr txBox="1"/>
          <p:nvPr/>
        </p:nvSpPr>
        <p:spPr>
          <a:xfrm>
            <a:off x="8474414" y="3997582"/>
            <a:ext cx="2359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k.shape[B,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nh,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hs]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07F002-8B32-3454-10EE-847F49A3749E}"/>
              </a:ext>
            </a:extLst>
          </p:cNvPr>
          <p:cNvSpPr txBox="1"/>
          <p:nvPr/>
        </p:nvSpPr>
        <p:spPr>
          <a:xfrm>
            <a:off x="8474413" y="2336576"/>
            <a:ext cx="2488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=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nh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*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hs=n_embd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24CB31-2307-3C8C-6323-699A5CF997F4}"/>
              </a:ext>
            </a:extLst>
          </p:cNvPr>
          <p:cNvSpPr txBox="1"/>
          <p:nvPr/>
        </p:nvSpPr>
        <p:spPr>
          <a:xfrm>
            <a:off x="8474413" y="5158331"/>
            <a:ext cx="2359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k.shape[B,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nh,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hs]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Left Arrow 16">
            <a:extLst>
              <a:ext uri="{FF2B5EF4-FFF2-40B4-BE49-F238E27FC236}">
                <a16:creationId xmlns:a16="http://schemas.microsoft.com/office/drawing/2014/main" id="{AC1DAFCC-52B0-71EE-AA3B-A80B00E01528}"/>
              </a:ext>
            </a:extLst>
          </p:cNvPr>
          <p:cNvSpPr/>
          <p:nvPr/>
        </p:nvSpPr>
        <p:spPr>
          <a:xfrm rot="16200000">
            <a:off x="9376380" y="3460678"/>
            <a:ext cx="555172" cy="332797"/>
          </a:xfrm>
          <a:prstGeom prst="lef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C2B349DA-6FE2-723A-13E6-BCC8F0960031}"/>
              </a:ext>
            </a:extLst>
          </p:cNvPr>
          <p:cNvSpPr/>
          <p:nvPr/>
        </p:nvSpPr>
        <p:spPr>
          <a:xfrm rot="16200000">
            <a:off x="9403963" y="4599807"/>
            <a:ext cx="555172" cy="332797"/>
          </a:xfrm>
          <a:prstGeom prst="lef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2F63D6-B021-1127-C4B8-89F86A1C0139}"/>
              </a:ext>
            </a:extLst>
          </p:cNvPr>
          <p:cNvSpPr txBox="1"/>
          <p:nvPr/>
        </p:nvSpPr>
        <p:spPr>
          <a:xfrm>
            <a:off x="8710903" y="3371262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accent1">
                    <a:lumMod val="60000"/>
                    <a:lumOff val="40000"/>
                  </a:schemeClr>
                </a:solidFill>
                <a:latin typeface="Monaco" pitchFamily="2" charset="77"/>
                <a:ea typeface="Microsoft YaHei UI" panose="020B0503020204020204" pitchFamily="34" charset="-122"/>
              </a:rPr>
              <a:t>view</a:t>
            </a:r>
            <a:endParaRPr lang="en-CN">
              <a:solidFill>
                <a:schemeClr val="accent1">
                  <a:lumMod val="60000"/>
                  <a:lumOff val="40000"/>
                </a:schemeClr>
              </a:solidFill>
              <a:latin typeface="Monaco" pitchFamily="2" charset="77"/>
              <a:ea typeface="Microsoft YaHei UI" panose="020B0503020204020204" pitchFamily="34" charset="-12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DF4415-6A25-85E4-F031-8C9A75FF805D}"/>
              </a:ext>
            </a:extLst>
          </p:cNvPr>
          <p:cNvSpPr txBox="1"/>
          <p:nvPr/>
        </p:nvSpPr>
        <p:spPr>
          <a:xfrm>
            <a:off x="8062177" y="4531085"/>
            <a:ext cx="1425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accent1">
                    <a:lumMod val="60000"/>
                    <a:lumOff val="40000"/>
                  </a:schemeClr>
                </a:solidFill>
                <a:latin typeface="Monaco" pitchFamily="2" charset="77"/>
                <a:ea typeface="Microsoft YaHei UI" panose="020B0503020204020204" pitchFamily="34" charset="-122"/>
              </a:rPr>
              <a:t>transpose</a:t>
            </a:r>
            <a:endParaRPr lang="en-CN">
              <a:solidFill>
                <a:schemeClr val="accent1">
                  <a:lumMod val="60000"/>
                  <a:lumOff val="40000"/>
                </a:schemeClr>
              </a:solidFill>
              <a:latin typeface="Monaco" pitchFamily="2" charset="77"/>
              <a:ea typeface="Microsoft YaHei UI" panose="020B0503020204020204" pitchFamily="34" charset="-122"/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20F00CFD-3EE2-2B1E-25CB-3A1D4B3FBC7F}"/>
              </a:ext>
            </a:extLst>
          </p:cNvPr>
          <p:cNvSpPr txBox="1"/>
          <p:nvPr/>
        </p:nvSpPr>
        <p:spPr>
          <a:xfrm>
            <a:off x="10997967" y="6410003"/>
            <a:ext cx="6049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-US" altLang="zh-CN" sz="12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TheAiEdge.io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7242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9ABADC-AF17-F89D-2CCF-CD95EC6D7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0EA53DB-84AB-1A39-9B31-CE6E0D8BBD80}"/>
              </a:ext>
            </a:extLst>
          </p:cNvPr>
          <p:cNvSpPr/>
          <p:nvPr/>
        </p:nvSpPr>
        <p:spPr>
          <a:xfrm>
            <a:off x="7637023" y="561367"/>
            <a:ext cx="4367286" cy="1267430"/>
          </a:xfrm>
          <a:prstGeom prst="roundRect">
            <a:avLst>
              <a:gd name="adj" fmla="val 7633"/>
            </a:avLst>
          </a:prstGeom>
          <a:solidFill>
            <a:schemeClr val="tx2">
              <a:lumMod val="10000"/>
              <a:lumOff val="90000"/>
              <a:alpha val="20835"/>
            </a:schemeClr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64EA975-A81E-A663-3765-B3DEE14E5E2B}"/>
              </a:ext>
            </a:extLst>
          </p:cNvPr>
          <p:cNvSpPr txBox="1">
            <a:spLocks/>
          </p:cNvSpPr>
          <p:nvPr/>
        </p:nvSpPr>
        <p:spPr>
          <a:xfrm>
            <a:off x="558800" y="26722"/>
            <a:ext cx="10439167" cy="881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rgbClr val="AC8E6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Transformer</a:t>
            </a:r>
            <a:endParaRPr lang="en-US">
              <a:solidFill>
                <a:srgbClr val="AC8E6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9218" name="Picture 2" descr="Understanding The Self-Attention Mechanism">
            <a:extLst>
              <a:ext uri="{FF2B5EF4-FFF2-40B4-BE49-F238E27FC236}">
                <a16:creationId xmlns:a16="http://schemas.microsoft.com/office/drawing/2014/main" id="{1518EA6B-2D5D-C34C-7633-67F883511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19" y="2390240"/>
            <a:ext cx="6190444" cy="303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C84C000-5FBA-A8DD-1718-3EC4AC910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19" y="1042891"/>
            <a:ext cx="6775770" cy="79629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5F023E8-A941-9DDA-146A-B127E99E84C0}"/>
              </a:ext>
            </a:extLst>
          </p:cNvPr>
          <p:cNvSpPr txBox="1"/>
          <p:nvPr/>
        </p:nvSpPr>
        <p:spPr>
          <a:xfrm>
            <a:off x="7357329" y="2723207"/>
            <a:ext cx="4940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Causal Attention: don’t look into the future</a:t>
            </a:r>
          </a:p>
        </p:txBody>
      </p:sp>
      <p:pic>
        <p:nvPicPr>
          <p:cNvPr id="9220" name="Picture 4" descr="Causal Self-Attention">
            <a:extLst>
              <a:ext uri="{FF2B5EF4-FFF2-40B4-BE49-F238E27FC236}">
                <a16:creationId xmlns:a16="http://schemas.microsoft.com/office/drawing/2014/main" id="{568D1ACC-B360-FF61-8D3E-27A79886F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7389" y="3039868"/>
            <a:ext cx="5274611" cy="3375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D2AB944-5545-A82C-02A9-94DDA7DD8AAB}"/>
              </a:ext>
            </a:extLst>
          </p:cNvPr>
          <p:cNvSpPr txBox="1"/>
          <p:nvPr/>
        </p:nvSpPr>
        <p:spPr>
          <a:xfrm>
            <a:off x="4376537" y="181465"/>
            <a:ext cx="3534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prevent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inner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products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from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inflating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scales.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A0400E-61F7-3061-4AF1-A36E70085A18}"/>
              </a:ext>
            </a:extLst>
          </p:cNvPr>
          <p:cNvSpPr txBox="1"/>
          <p:nvPr/>
        </p:nvSpPr>
        <p:spPr>
          <a:xfrm>
            <a:off x="7637023" y="614631"/>
            <a:ext cx="2543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q.shape=[B,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nh,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hs]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4BDB2A-50D0-2827-AC59-7C645A6E13FB}"/>
              </a:ext>
            </a:extLst>
          </p:cNvPr>
          <p:cNvSpPr txBox="1"/>
          <p:nvPr/>
        </p:nvSpPr>
        <p:spPr>
          <a:xfrm>
            <a:off x="7637023" y="1039667"/>
            <a:ext cx="4367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k.transpose(-2,-1).shape=[B,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nh,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hs,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T]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B16493-3070-9CA2-2A41-517D2634BB4A}"/>
              </a:ext>
            </a:extLst>
          </p:cNvPr>
          <p:cNvSpPr txBox="1"/>
          <p:nvPr/>
        </p:nvSpPr>
        <p:spPr>
          <a:xfrm>
            <a:off x="7637023" y="1433356"/>
            <a:ext cx="3081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(q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@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k).shape=[B,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nh,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T,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T]</a:t>
            </a:r>
            <a:endParaRPr lang="en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A156907-155B-563D-D8A9-161B0FF90A4B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917389" y="1195082"/>
            <a:ext cx="71963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E928258-3C72-2CFD-A70B-4814AA7CDDB1}"/>
              </a:ext>
            </a:extLst>
          </p:cNvPr>
          <p:cNvCxnSpPr>
            <a:cxnSpLocks/>
          </p:cNvCxnSpPr>
          <p:nvPr/>
        </p:nvCxnSpPr>
        <p:spPr>
          <a:xfrm>
            <a:off x="6660573" y="1561190"/>
            <a:ext cx="976450" cy="1215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A613ED2-AB89-BA75-AFFD-9CDF0FC07F01}"/>
              </a:ext>
            </a:extLst>
          </p:cNvPr>
          <p:cNvSpPr txBox="1"/>
          <p:nvPr/>
        </p:nvSpPr>
        <p:spPr>
          <a:xfrm>
            <a:off x="7637023" y="2162430"/>
            <a:ext cx="4369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self.bias[:,:,:T,:T]</a:t>
            </a:r>
            <a:r>
              <a:rPr lang="zh-CN" altLang="en-US"/>
              <a:t> </a:t>
            </a:r>
            <a:r>
              <a:rPr lang="en-US" altLang="zh-CN"/>
              <a:t>has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upper</a:t>
            </a:r>
            <a:r>
              <a:rPr lang="zh-CN" altLang="en-US"/>
              <a:t> </a:t>
            </a:r>
            <a:r>
              <a:rPr lang="en-US" altLang="zh-CN"/>
              <a:t>triangle</a:t>
            </a:r>
            <a:r>
              <a:rPr lang="zh-CN" altLang="en-US"/>
              <a:t> </a:t>
            </a:r>
            <a:r>
              <a:rPr lang="en-US" altLang="zh-CN"/>
              <a:t>=</a:t>
            </a:r>
            <a:r>
              <a:rPr lang="zh-CN" altLang="en-US"/>
              <a:t> </a:t>
            </a:r>
            <a:r>
              <a:rPr lang="en-US" altLang="zh-CN"/>
              <a:t>0</a:t>
            </a:r>
            <a:endParaRPr lang="en-C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B08E29-B0A0-50F9-FF52-03F72087A0FC}"/>
              </a:ext>
            </a:extLst>
          </p:cNvPr>
          <p:cNvSpPr txBox="1"/>
          <p:nvPr/>
        </p:nvSpPr>
        <p:spPr>
          <a:xfrm>
            <a:off x="636654" y="5504706"/>
            <a:ext cx="651214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&gt;&gt;&gt; import torch</a:t>
            </a:r>
          </a:p>
          <a:p>
            <a:r>
              <a:rPr lang="en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&gt;&gt;&gt; a=torch.tensor([1,2,3,float('-inf'), float('-inf'), float('-inf')])</a:t>
            </a:r>
          </a:p>
          <a:p>
            <a:r>
              <a:rPr lang="en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&gt;&gt;&gt; F.softmax(a)</a:t>
            </a:r>
          </a:p>
          <a:p>
            <a:r>
              <a:rPr lang="en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tensor([</a:t>
            </a:r>
            <a:r>
              <a:rPr lang="en-CN" sz="1600" b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0.0900, 0.2447, 0.6652</a:t>
            </a:r>
            <a:r>
              <a:rPr lang="en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CN" sz="1600">
                <a:solidFill>
                  <a:schemeClr val="accent1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0.0000, 0.0000, 0.0000</a:t>
            </a:r>
            <a:r>
              <a:rPr lang="en-CN" sz="16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])</a:t>
            </a: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417F2573-78FA-BF1A-D2F6-E598DA5E5E89}"/>
              </a:ext>
            </a:extLst>
          </p:cNvPr>
          <p:cNvSpPr txBox="1"/>
          <p:nvPr/>
        </p:nvSpPr>
        <p:spPr>
          <a:xfrm>
            <a:off x="6917389" y="6415119"/>
            <a:ext cx="6049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Image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Source:</a:t>
            </a:r>
          </a:p>
          <a:p>
            <a:r>
              <a:rPr lang="en" altLang="zh-CN" sz="1200" b="0" i="0" u="sng" dirty="0">
                <a:effectLst/>
                <a:latin typeface="sohne"/>
                <a:hlinkClick r:id="rId5"/>
              </a:rPr>
              <a:t>https://magazine.sebastianraschka.com/p/understanding-and-coding-self-attention</a:t>
            </a:r>
            <a:endParaRPr 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6303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12466</TotalTime>
  <Words>3301</Words>
  <Application>Microsoft Macintosh PowerPoint</Application>
  <PresentationFormat>宽屏</PresentationFormat>
  <Paragraphs>448</Paragraphs>
  <Slides>32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3" baseType="lpstr">
      <vt:lpstr>Microsoft YaHei UI</vt:lpstr>
      <vt:lpstr>sohne</vt:lpstr>
      <vt:lpstr>Aptos</vt:lpstr>
      <vt:lpstr>Aptos Display</vt:lpstr>
      <vt:lpstr>Arial</vt:lpstr>
      <vt:lpstr>Courier New</vt:lpstr>
      <vt:lpstr>Menlo</vt:lpstr>
      <vt:lpstr>Monaco</vt:lpstr>
      <vt:lpstr>Times New Roman</vt:lpstr>
      <vt:lpstr>Wingdings</vt:lpstr>
      <vt:lpstr>Office Theme</vt:lpstr>
      <vt:lpstr>AIAA 5047 Responsible AI 2025 Fall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谢思泓 Sihong XIE</dc:creator>
  <cp:lastModifiedBy>Rufeng CHEN</cp:lastModifiedBy>
  <cp:revision>595</cp:revision>
  <cp:lastPrinted>2025-09-12T00:57:50Z</cp:lastPrinted>
  <dcterms:created xsi:type="dcterms:W3CDTF">2025-09-10T08:18:47Z</dcterms:created>
  <dcterms:modified xsi:type="dcterms:W3CDTF">2025-12-19T15:07:05Z</dcterms:modified>
</cp:coreProperties>
</file>

<file path=docProps/thumbnail.jpeg>
</file>